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11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12" r:id="rId21"/>
    <p:sldId id="303" r:id="rId22"/>
    <p:sldId id="304" r:id="rId23"/>
    <p:sldId id="313" r:id="rId24"/>
    <p:sldId id="306" r:id="rId25"/>
    <p:sldId id="307" r:id="rId26"/>
    <p:sldId id="308" r:id="rId27"/>
    <p:sldId id="310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1"/>
    <a:srgbClr val="CD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>
            <a:solidFill>
              <a:schemeClr val="bg2">
                <a:lumMod val="10000"/>
              </a:schemeClr>
            </a:solidFill>
          </a:endParaRPr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>
            <a:solidFill>
              <a:schemeClr val="bg2">
                <a:lumMod val="10000"/>
              </a:schemeClr>
            </a:solidFill>
          </a:endParaRPr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>
            <a:solidFill>
              <a:schemeClr val="bg2">
                <a:lumMod val="10000"/>
              </a:schemeClr>
            </a:solidFill>
          </a:endParaRPr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</dgm:pt>
    <dgm:pt modelId="{2CD4DF6D-37BF-4D18-B503-74D521ADAD00}" type="pres">
      <dgm:prSet presAssocID="{910DB2E7-3F1F-446B-967A-3D07A8E6B600}" presName="sibTrans" presStyleCnt="0"/>
      <dgm:spPr/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</dgm:pt>
    <dgm:pt modelId="{6154490C-90CB-4084-B7DF-ECAC8883700A}" type="pres">
      <dgm:prSet presAssocID="{C95CB1DC-5DAF-481D-958E-F66BC64E1B99}" presName="sibTrans" presStyleCnt="0"/>
      <dgm:spPr/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</dgm:pt>
    <dgm:pt modelId="{DD8AF5CF-4831-4312-AD5F-BCDF62EAEC53}" type="pres">
      <dgm:prSet presAssocID="{8D18B3CF-E384-4500-95D4-D185334941DF}" presName="sibTrans" presStyleCnt="0"/>
      <dgm:spPr/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</dgm:pt>
  </dgm:ptLst>
  <dgm:cxnLst>
    <dgm:cxn modelId="{10A72418-2029-4EF6-B0D2-15A06146F367}" type="presOf" srcId="{2EF99286-B1A6-4886-9781-3EE22EAB0C0C}" destId="{8DE1FB0A-EA7E-4795-BC92-10CAC551FCF9}" srcOrd="0" destOrd="0" presId="urn:microsoft.com/office/officeart/2005/8/layout/hList6"/>
    <dgm:cxn modelId="{3FF3EB29-1F7C-4586-BCFD-A46605C04451}" type="presOf" srcId="{A6E59151-4745-4115-A330-C824524D7517}" destId="{68A631E2-68EF-459A-AF90-AC66B3BA2989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EDAB0375-9A7C-4058-9F4C-76163EE82EF2}" type="presOf" srcId="{F2069864-0872-4F70-995F-D0FB53D0F4EC}" destId="{51996939-C5BE-493C-9390-1D52F7A071C3}" srcOrd="0" destOrd="0" presId="urn:microsoft.com/office/officeart/2005/8/layout/hList6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BD9DFEA8-5442-4916-80D1-1575EA793E7E}" type="presOf" srcId="{C0D7BBBC-6641-4001-A4C1-599C8F64FBB4}" destId="{131DAB9C-1DF6-4771-9C2E-777C2DA72B37}" srcOrd="0" destOrd="0" presId="urn:microsoft.com/office/officeart/2005/8/layout/hList6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E28323D2-F510-4BE9-AE39-98ABF41F0348}" type="presOf" srcId="{A4CB2175-6781-4EB3-8D32-41CF3886431C}" destId="{EE14554B-8BB7-4E25-A77A-B7E1F9C5CB70}" srcOrd="0" destOrd="0" presId="urn:microsoft.com/office/officeart/2005/8/layout/hList6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1C178AC8-BE05-45A4-80F6-6F239014DC84}" type="presParOf" srcId="{68A631E2-68EF-459A-AF90-AC66B3BA2989}" destId="{131DAB9C-1DF6-4771-9C2E-777C2DA72B37}" srcOrd="0" destOrd="0" presId="urn:microsoft.com/office/officeart/2005/8/layout/hList6"/>
    <dgm:cxn modelId="{503B803A-918E-45DB-A568-A88350D3C7DC}" type="presParOf" srcId="{68A631E2-68EF-459A-AF90-AC66B3BA2989}" destId="{2CD4DF6D-37BF-4D18-B503-74D521ADAD00}" srcOrd="1" destOrd="0" presId="urn:microsoft.com/office/officeart/2005/8/layout/hList6"/>
    <dgm:cxn modelId="{9D86061A-1793-4FF9-84D2-12358FC28210}" type="presParOf" srcId="{68A631E2-68EF-459A-AF90-AC66B3BA2989}" destId="{51996939-C5BE-493C-9390-1D52F7A071C3}" srcOrd="2" destOrd="0" presId="urn:microsoft.com/office/officeart/2005/8/layout/hList6"/>
    <dgm:cxn modelId="{59E16911-C282-4C20-B076-957FC36CEC77}" type="presParOf" srcId="{68A631E2-68EF-459A-AF90-AC66B3BA2989}" destId="{6154490C-90CB-4084-B7DF-ECAC8883700A}" srcOrd="3" destOrd="0" presId="urn:microsoft.com/office/officeart/2005/8/layout/hList6"/>
    <dgm:cxn modelId="{FCABA983-9D57-410A-AD87-31239A0C9597}" type="presParOf" srcId="{68A631E2-68EF-459A-AF90-AC66B3BA2989}" destId="{EE14554B-8BB7-4E25-A77A-B7E1F9C5CB70}" srcOrd="4" destOrd="0" presId="urn:microsoft.com/office/officeart/2005/8/layout/hList6"/>
    <dgm:cxn modelId="{20E97E91-72EE-42CF-B90F-922ACC38C591}" type="presParOf" srcId="{68A631E2-68EF-459A-AF90-AC66B3BA2989}" destId="{DD8AF5CF-4831-4312-AD5F-BCDF62EAEC53}" srcOrd="5" destOrd="0" presId="urn:microsoft.com/office/officeart/2005/8/layout/hList6"/>
    <dgm:cxn modelId="{1DBE6145-54B3-43B1-9F51-30B59DAA17C5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>
            <a:solidFill>
              <a:schemeClr val="bg2">
                <a:lumMod val="10000"/>
              </a:schemeClr>
            </a:solidFill>
          </a:endParaRPr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>
            <a:solidFill>
              <a:schemeClr val="bg2">
                <a:lumMod val="10000"/>
              </a:schemeClr>
            </a:solidFill>
          </a:endParaRPr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>
            <a:solidFill>
              <a:schemeClr val="bg2">
                <a:lumMod val="10000"/>
              </a:schemeClr>
            </a:solidFill>
          </a:endParaRPr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</dgm:pt>
    <dgm:pt modelId="{2CD4DF6D-37BF-4D18-B503-74D521ADAD00}" type="pres">
      <dgm:prSet presAssocID="{910DB2E7-3F1F-446B-967A-3D07A8E6B600}" presName="sibTrans" presStyleCnt="0"/>
      <dgm:spPr/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</dgm:pt>
    <dgm:pt modelId="{6154490C-90CB-4084-B7DF-ECAC8883700A}" type="pres">
      <dgm:prSet presAssocID="{C95CB1DC-5DAF-481D-958E-F66BC64E1B99}" presName="sibTrans" presStyleCnt="0"/>
      <dgm:spPr/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</dgm:pt>
    <dgm:pt modelId="{DD8AF5CF-4831-4312-AD5F-BCDF62EAEC53}" type="pres">
      <dgm:prSet presAssocID="{8D18B3CF-E384-4500-95D4-D185334941DF}" presName="sibTrans" presStyleCnt="0"/>
      <dgm:spPr/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</dgm:pt>
  </dgm:ptLst>
  <dgm:cxnLst>
    <dgm:cxn modelId="{817F4416-AA97-48E8-80D6-95219D7CB749}" type="presOf" srcId="{C0D7BBBC-6641-4001-A4C1-599C8F64FBB4}" destId="{131DAB9C-1DF6-4771-9C2E-777C2DA72B37}" srcOrd="0" destOrd="0" presId="urn:microsoft.com/office/officeart/2005/8/layout/hList6"/>
    <dgm:cxn modelId="{E261B71D-5328-4DDF-8FE2-41666DED003F}" type="presOf" srcId="{A6E59151-4745-4115-A330-C824524D7517}" destId="{68A631E2-68EF-459A-AF90-AC66B3BA2989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FD1D9A7D-F1FD-4E81-A5EE-82E9FFB5F4C7}" type="presOf" srcId="{A4CB2175-6781-4EB3-8D32-41CF3886431C}" destId="{EE14554B-8BB7-4E25-A77A-B7E1F9C5CB70}" srcOrd="0" destOrd="0" presId="urn:microsoft.com/office/officeart/2005/8/layout/hList6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5DCA41D5-EC04-4A3D-89A7-620BDC19964B}" type="presOf" srcId="{2EF99286-B1A6-4886-9781-3EE22EAB0C0C}" destId="{8DE1FB0A-EA7E-4795-BC92-10CAC551FCF9}" srcOrd="0" destOrd="0" presId="urn:microsoft.com/office/officeart/2005/8/layout/hList6"/>
    <dgm:cxn modelId="{F2BB59E9-F52F-4AF3-BEF9-E9996FE0A658}" type="presOf" srcId="{F2069864-0872-4F70-995F-D0FB53D0F4EC}" destId="{51996939-C5BE-493C-9390-1D52F7A071C3}" srcOrd="0" destOrd="0" presId="urn:microsoft.com/office/officeart/2005/8/layout/hList6"/>
    <dgm:cxn modelId="{BF064EF1-D2BC-4C8A-8FAA-E2AC0B287039}" type="presParOf" srcId="{68A631E2-68EF-459A-AF90-AC66B3BA2989}" destId="{131DAB9C-1DF6-4771-9C2E-777C2DA72B37}" srcOrd="0" destOrd="0" presId="urn:microsoft.com/office/officeart/2005/8/layout/hList6"/>
    <dgm:cxn modelId="{6D175F15-1C75-4D9A-96DB-1E8A1862CDDD}" type="presParOf" srcId="{68A631E2-68EF-459A-AF90-AC66B3BA2989}" destId="{2CD4DF6D-37BF-4D18-B503-74D521ADAD00}" srcOrd="1" destOrd="0" presId="urn:microsoft.com/office/officeart/2005/8/layout/hList6"/>
    <dgm:cxn modelId="{2470FB84-A200-4A93-9B13-A1A685E3EBA3}" type="presParOf" srcId="{68A631E2-68EF-459A-AF90-AC66B3BA2989}" destId="{51996939-C5BE-493C-9390-1D52F7A071C3}" srcOrd="2" destOrd="0" presId="urn:microsoft.com/office/officeart/2005/8/layout/hList6"/>
    <dgm:cxn modelId="{6FAA3065-6F05-4F93-813E-3939C2FA92B9}" type="presParOf" srcId="{68A631E2-68EF-459A-AF90-AC66B3BA2989}" destId="{6154490C-90CB-4084-B7DF-ECAC8883700A}" srcOrd="3" destOrd="0" presId="urn:microsoft.com/office/officeart/2005/8/layout/hList6"/>
    <dgm:cxn modelId="{78E781F6-8230-418B-B5B1-E54678D6A845}" type="presParOf" srcId="{68A631E2-68EF-459A-AF90-AC66B3BA2989}" destId="{EE14554B-8BB7-4E25-A77A-B7E1F9C5CB70}" srcOrd="4" destOrd="0" presId="urn:microsoft.com/office/officeart/2005/8/layout/hList6"/>
    <dgm:cxn modelId="{45BED694-0672-4F16-9EED-9E1F3C39EA41}" type="presParOf" srcId="{68A631E2-68EF-459A-AF90-AC66B3BA2989}" destId="{DD8AF5CF-4831-4312-AD5F-BCDF62EAEC53}" srcOrd="5" destOrd="0" presId="urn:microsoft.com/office/officeart/2005/8/layout/hList6"/>
    <dgm:cxn modelId="{84DE6356-CEB3-49AA-AB18-0920C3C0EB6A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>
            <a:solidFill>
              <a:schemeClr val="bg2">
                <a:lumMod val="10000"/>
              </a:schemeClr>
            </a:solidFill>
          </a:endParaRPr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>
            <a:solidFill>
              <a:schemeClr val="bg2">
                <a:lumMod val="10000"/>
              </a:schemeClr>
            </a:solidFill>
          </a:endParaRPr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>
            <a:solidFill>
              <a:schemeClr val="bg2">
                <a:lumMod val="10000"/>
              </a:schemeClr>
            </a:solidFill>
          </a:endParaRPr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</dgm:pt>
    <dgm:pt modelId="{2CD4DF6D-37BF-4D18-B503-74D521ADAD00}" type="pres">
      <dgm:prSet presAssocID="{910DB2E7-3F1F-446B-967A-3D07A8E6B600}" presName="sibTrans" presStyleCnt="0"/>
      <dgm:spPr/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</dgm:pt>
    <dgm:pt modelId="{6154490C-90CB-4084-B7DF-ECAC8883700A}" type="pres">
      <dgm:prSet presAssocID="{C95CB1DC-5DAF-481D-958E-F66BC64E1B99}" presName="sibTrans" presStyleCnt="0"/>
      <dgm:spPr/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</dgm:pt>
    <dgm:pt modelId="{DD8AF5CF-4831-4312-AD5F-BCDF62EAEC53}" type="pres">
      <dgm:prSet presAssocID="{8D18B3CF-E384-4500-95D4-D185334941DF}" presName="sibTrans" presStyleCnt="0"/>
      <dgm:spPr/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</dgm:pt>
  </dgm:ptLst>
  <dgm:cxnLst>
    <dgm:cxn modelId="{66433E0A-4B41-4387-83EA-301FAF2B01E6}" type="presOf" srcId="{2EF99286-B1A6-4886-9781-3EE22EAB0C0C}" destId="{8DE1FB0A-EA7E-4795-BC92-10CAC551FCF9}" srcOrd="0" destOrd="0" presId="urn:microsoft.com/office/officeart/2005/8/layout/hList6"/>
    <dgm:cxn modelId="{4FD9CC21-9619-41E5-8101-01DBD4B18D70}" type="presOf" srcId="{F2069864-0872-4F70-995F-D0FB53D0F4EC}" destId="{51996939-C5BE-493C-9390-1D52F7A071C3}" srcOrd="0" destOrd="0" presId="urn:microsoft.com/office/officeart/2005/8/layout/hList6"/>
    <dgm:cxn modelId="{000B8426-8729-4FA0-8EEF-A44E799045E9}" type="presOf" srcId="{A6E59151-4745-4115-A330-C824524D7517}" destId="{68A631E2-68EF-459A-AF90-AC66B3BA2989}" srcOrd="0" destOrd="0" presId="urn:microsoft.com/office/officeart/2005/8/layout/hList6"/>
    <dgm:cxn modelId="{5537323C-52DE-4ABC-AB1E-78F41FA0AB27}" type="presOf" srcId="{A4CB2175-6781-4EB3-8D32-41CF3886431C}" destId="{EE14554B-8BB7-4E25-A77A-B7E1F9C5CB70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8E122399-9AE6-4BCF-8D6B-49116EA321CE}" type="presOf" srcId="{C0D7BBBC-6641-4001-A4C1-599C8F64FBB4}" destId="{131DAB9C-1DF6-4771-9C2E-777C2DA72B37}" srcOrd="0" destOrd="0" presId="urn:microsoft.com/office/officeart/2005/8/layout/hList6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2117F754-4ADA-47CA-87A5-81343B949304}" type="presParOf" srcId="{68A631E2-68EF-459A-AF90-AC66B3BA2989}" destId="{131DAB9C-1DF6-4771-9C2E-777C2DA72B37}" srcOrd="0" destOrd="0" presId="urn:microsoft.com/office/officeart/2005/8/layout/hList6"/>
    <dgm:cxn modelId="{4DFA058D-16E1-4A5C-BC11-FB933BFA48E6}" type="presParOf" srcId="{68A631E2-68EF-459A-AF90-AC66B3BA2989}" destId="{2CD4DF6D-37BF-4D18-B503-74D521ADAD00}" srcOrd="1" destOrd="0" presId="urn:microsoft.com/office/officeart/2005/8/layout/hList6"/>
    <dgm:cxn modelId="{3A46C506-C00C-47F7-8519-94B940CE92DB}" type="presParOf" srcId="{68A631E2-68EF-459A-AF90-AC66B3BA2989}" destId="{51996939-C5BE-493C-9390-1D52F7A071C3}" srcOrd="2" destOrd="0" presId="urn:microsoft.com/office/officeart/2005/8/layout/hList6"/>
    <dgm:cxn modelId="{D9C7AB15-A89A-4807-B220-00832DD0A210}" type="presParOf" srcId="{68A631E2-68EF-459A-AF90-AC66B3BA2989}" destId="{6154490C-90CB-4084-B7DF-ECAC8883700A}" srcOrd="3" destOrd="0" presId="urn:microsoft.com/office/officeart/2005/8/layout/hList6"/>
    <dgm:cxn modelId="{2BB0D604-04FE-49C5-98EF-47F1B68E8622}" type="presParOf" srcId="{68A631E2-68EF-459A-AF90-AC66B3BA2989}" destId="{EE14554B-8BB7-4E25-A77A-B7E1F9C5CB70}" srcOrd="4" destOrd="0" presId="urn:microsoft.com/office/officeart/2005/8/layout/hList6"/>
    <dgm:cxn modelId="{ACAEE1B9-DF60-4C07-9AFA-7E917B282AA0}" type="presParOf" srcId="{68A631E2-68EF-459A-AF90-AC66B3BA2989}" destId="{DD8AF5CF-4831-4312-AD5F-BCDF62EAEC53}" srcOrd="5" destOrd="0" presId="urn:microsoft.com/office/officeart/2005/8/layout/hList6"/>
    <dgm:cxn modelId="{D58CE2C4-A36F-40E4-A245-D5F6F6145D35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>
            <a:solidFill>
              <a:schemeClr val="bg2">
                <a:lumMod val="10000"/>
              </a:schemeClr>
            </a:solidFill>
          </a:endParaRPr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>
            <a:solidFill>
              <a:schemeClr val="bg2">
                <a:lumMod val="10000"/>
              </a:schemeClr>
            </a:solidFill>
          </a:endParaRPr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dirty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>
            <a:solidFill>
              <a:schemeClr val="bg2">
                <a:lumMod val="10000"/>
              </a:schemeClr>
            </a:solidFill>
          </a:endParaRPr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</dgm:pt>
    <dgm:pt modelId="{2CD4DF6D-37BF-4D18-B503-74D521ADAD00}" type="pres">
      <dgm:prSet presAssocID="{910DB2E7-3F1F-446B-967A-3D07A8E6B600}" presName="sibTrans" presStyleCnt="0"/>
      <dgm:spPr/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</dgm:pt>
    <dgm:pt modelId="{6154490C-90CB-4084-B7DF-ECAC8883700A}" type="pres">
      <dgm:prSet presAssocID="{C95CB1DC-5DAF-481D-958E-F66BC64E1B99}" presName="sibTrans" presStyleCnt="0"/>
      <dgm:spPr/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</dgm:pt>
    <dgm:pt modelId="{DD8AF5CF-4831-4312-AD5F-BCDF62EAEC53}" type="pres">
      <dgm:prSet presAssocID="{8D18B3CF-E384-4500-95D4-D185334941DF}" presName="sibTrans" presStyleCnt="0"/>
      <dgm:spPr/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</dgm:pt>
  </dgm:ptLst>
  <dgm:cxnLst>
    <dgm:cxn modelId="{1F5EDF0C-69DB-4BDC-B068-A16FCBB173E7}" type="presOf" srcId="{A6E59151-4745-4115-A330-C824524D7517}" destId="{68A631E2-68EF-459A-AF90-AC66B3BA2989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FF1D0992-0F50-4A7D-8596-6CE1C78E3C70}" type="presOf" srcId="{F2069864-0872-4F70-995F-D0FB53D0F4EC}" destId="{51996939-C5BE-493C-9390-1D52F7A071C3}" srcOrd="0" destOrd="0" presId="urn:microsoft.com/office/officeart/2005/8/layout/hList6"/>
    <dgm:cxn modelId="{125351AE-A877-44D9-BB39-D7D1EA99FADF}" type="presOf" srcId="{A4CB2175-6781-4EB3-8D32-41CF3886431C}" destId="{EE14554B-8BB7-4E25-A77A-B7E1F9C5CB70}" srcOrd="0" destOrd="0" presId="urn:microsoft.com/office/officeart/2005/8/layout/hList6"/>
    <dgm:cxn modelId="{DEE992C2-2725-4270-8DF5-EAB5FD28605A}" type="presOf" srcId="{C0D7BBBC-6641-4001-A4C1-599C8F64FBB4}" destId="{131DAB9C-1DF6-4771-9C2E-777C2DA72B37}" srcOrd="0" destOrd="0" presId="urn:microsoft.com/office/officeart/2005/8/layout/hList6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E5115EF9-96B2-44CE-9C7A-8255E78B5720}" type="presOf" srcId="{2EF99286-B1A6-4886-9781-3EE22EAB0C0C}" destId="{8DE1FB0A-EA7E-4795-BC92-10CAC551FCF9}" srcOrd="0" destOrd="0" presId="urn:microsoft.com/office/officeart/2005/8/layout/hList6"/>
    <dgm:cxn modelId="{B4975A7C-E47D-4E6A-BF7B-CC4AFEC5C9FA}" type="presParOf" srcId="{68A631E2-68EF-459A-AF90-AC66B3BA2989}" destId="{131DAB9C-1DF6-4771-9C2E-777C2DA72B37}" srcOrd="0" destOrd="0" presId="urn:microsoft.com/office/officeart/2005/8/layout/hList6"/>
    <dgm:cxn modelId="{44ED37A1-C239-4525-A5E7-1746E47AC7DF}" type="presParOf" srcId="{68A631E2-68EF-459A-AF90-AC66B3BA2989}" destId="{2CD4DF6D-37BF-4D18-B503-74D521ADAD00}" srcOrd="1" destOrd="0" presId="urn:microsoft.com/office/officeart/2005/8/layout/hList6"/>
    <dgm:cxn modelId="{6BD0221B-7A3A-457A-923E-2EC73D05CEF2}" type="presParOf" srcId="{68A631E2-68EF-459A-AF90-AC66B3BA2989}" destId="{51996939-C5BE-493C-9390-1D52F7A071C3}" srcOrd="2" destOrd="0" presId="urn:microsoft.com/office/officeart/2005/8/layout/hList6"/>
    <dgm:cxn modelId="{4D5FB33F-3FA5-42F6-A1EA-3D5CF6F75F44}" type="presParOf" srcId="{68A631E2-68EF-459A-AF90-AC66B3BA2989}" destId="{6154490C-90CB-4084-B7DF-ECAC8883700A}" srcOrd="3" destOrd="0" presId="urn:microsoft.com/office/officeart/2005/8/layout/hList6"/>
    <dgm:cxn modelId="{01AF04B4-3511-4FE4-AD27-63DF2D71993B}" type="presParOf" srcId="{68A631E2-68EF-459A-AF90-AC66B3BA2989}" destId="{EE14554B-8BB7-4E25-A77A-B7E1F9C5CB70}" srcOrd="4" destOrd="0" presId="urn:microsoft.com/office/officeart/2005/8/layout/hList6"/>
    <dgm:cxn modelId="{25FF6505-FCF5-4701-92B9-488C4D0D46C0}" type="presParOf" srcId="{68A631E2-68EF-459A-AF90-AC66B3BA2989}" destId="{DD8AF5CF-4831-4312-AD5F-BCDF62EAEC53}" srcOrd="5" destOrd="0" presId="urn:microsoft.com/office/officeart/2005/8/layout/hList6"/>
    <dgm:cxn modelId="{B74B5A48-DE25-4506-BECA-E4DA89620F2E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AB9C-1DF6-4771-9C2E-777C2DA72B37}">
      <dsp:nvSpPr>
        <dsp:cNvPr id="0" name=""/>
        <dsp:cNvSpPr/>
      </dsp:nvSpPr>
      <dsp:spPr>
        <a:xfrm rot="16200000">
          <a:off x="-91056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0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74415" y="775578"/>
        <a:ext cx="1907930" cy="2326735"/>
      </dsp:txXfrm>
    </dsp:sp>
    <dsp:sp modelId="{51996939-C5BE-493C-9390-1D52F7A071C3}">
      <dsp:nvSpPr>
        <dsp:cNvPr id="0" name=""/>
        <dsp:cNvSpPr/>
      </dsp:nvSpPr>
      <dsp:spPr>
        <a:xfrm rot="16200000">
          <a:off x="1140460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9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2125440" y="775578"/>
        <a:ext cx="1907930" cy="2326735"/>
      </dsp:txXfrm>
    </dsp:sp>
    <dsp:sp modelId="{EE14554B-8BB7-4E25-A77A-B7E1F9C5CB70}">
      <dsp:nvSpPr>
        <dsp:cNvPr id="0" name=""/>
        <dsp:cNvSpPr/>
      </dsp:nvSpPr>
      <dsp:spPr>
        <a:xfrm rot="16200000">
          <a:off x="31914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8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4176465" y="775578"/>
        <a:ext cx="1907930" cy="2326735"/>
      </dsp:txXfrm>
    </dsp:sp>
    <dsp:sp modelId="{8DE1FB0A-EA7E-4795-BC92-10CAC551FCF9}">
      <dsp:nvSpPr>
        <dsp:cNvPr id="0" name=""/>
        <dsp:cNvSpPr/>
      </dsp:nvSpPr>
      <dsp:spPr>
        <a:xfrm rot="16200000">
          <a:off x="51719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altLang="es-CR" sz="1800" b="0" kern="120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kern="120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6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6156965" y="775578"/>
        <a:ext cx="1907930" cy="2326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AB9C-1DF6-4771-9C2E-777C2DA72B37}">
      <dsp:nvSpPr>
        <dsp:cNvPr id="0" name=""/>
        <dsp:cNvSpPr/>
      </dsp:nvSpPr>
      <dsp:spPr>
        <a:xfrm rot="16200000">
          <a:off x="-91056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0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74415" y="775578"/>
        <a:ext cx="1907930" cy="2326735"/>
      </dsp:txXfrm>
    </dsp:sp>
    <dsp:sp modelId="{51996939-C5BE-493C-9390-1D52F7A071C3}">
      <dsp:nvSpPr>
        <dsp:cNvPr id="0" name=""/>
        <dsp:cNvSpPr/>
      </dsp:nvSpPr>
      <dsp:spPr>
        <a:xfrm rot="16200000">
          <a:off x="1140460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9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2125440" y="775578"/>
        <a:ext cx="1907930" cy="2326735"/>
      </dsp:txXfrm>
    </dsp:sp>
    <dsp:sp modelId="{EE14554B-8BB7-4E25-A77A-B7E1F9C5CB70}">
      <dsp:nvSpPr>
        <dsp:cNvPr id="0" name=""/>
        <dsp:cNvSpPr/>
      </dsp:nvSpPr>
      <dsp:spPr>
        <a:xfrm rot="16200000">
          <a:off x="31914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8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4176465" y="775578"/>
        <a:ext cx="1907930" cy="2326735"/>
      </dsp:txXfrm>
    </dsp:sp>
    <dsp:sp modelId="{8DE1FB0A-EA7E-4795-BC92-10CAC551FCF9}">
      <dsp:nvSpPr>
        <dsp:cNvPr id="0" name=""/>
        <dsp:cNvSpPr/>
      </dsp:nvSpPr>
      <dsp:spPr>
        <a:xfrm rot="16200000">
          <a:off x="51719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altLang="es-CR" sz="1800" b="0" kern="120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kern="120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6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6156965" y="775578"/>
        <a:ext cx="1907930" cy="2326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AB9C-1DF6-4771-9C2E-777C2DA72B37}">
      <dsp:nvSpPr>
        <dsp:cNvPr id="0" name=""/>
        <dsp:cNvSpPr/>
      </dsp:nvSpPr>
      <dsp:spPr>
        <a:xfrm rot="16200000">
          <a:off x="-91056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0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74415" y="775578"/>
        <a:ext cx="1907930" cy="2326735"/>
      </dsp:txXfrm>
    </dsp:sp>
    <dsp:sp modelId="{51996939-C5BE-493C-9390-1D52F7A071C3}">
      <dsp:nvSpPr>
        <dsp:cNvPr id="0" name=""/>
        <dsp:cNvSpPr/>
      </dsp:nvSpPr>
      <dsp:spPr>
        <a:xfrm rot="16200000">
          <a:off x="1140460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9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2125440" y="775578"/>
        <a:ext cx="1907930" cy="2326735"/>
      </dsp:txXfrm>
    </dsp:sp>
    <dsp:sp modelId="{EE14554B-8BB7-4E25-A77A-B7E1F9C5CB70}">
      <dsp:nvSpPr>
        <dsp:cNvPr id="0" name=""/>
        <dsp:cNvSpPr/>
      </dsp:nvSpPr>
      <dsp:spPr>
        <a:xfrm rot="16200000">
          <a:off x="31914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8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4176465" y="775578"/>
        <a:ext cx="1907930" cy="2326735"/>
      </dsp:txXfrm>
    </dsp:sp>
    <dsp:sp modelId="{8DE1FB0A-EA7E-4795-BC92-10CAC551FCF9}">
      <dsp:nvSpPr>
        <dsp:cNvPr id="0" name=""/>
        <dsp:cNvSpPr/>
      </dsp:nvSpPr>
      <dsp:spPr>
        <a:xfrm rot="16200000">
          <a:off x="51719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altLang="es-CR" sz="1800" b="0" kern="120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kern="120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6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6156965" y="775578"/>
        <a:ext cx="1907930" cy="2326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AB9C-1DF6-4771-9C2E-777C2DA72B37}">
      <dsp:nvSpPr>
        <dsp:cNvPr id="0" name=""/>
        <dsp:cNvSpPr/>
      </dsp:nvSpPr>
      <dsp:spPr>
        <a:xfrm rot="16200000">
          <a:off x="-91056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0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74415" y="775578"/>
        <a:ext cx="1907930" cy="2326735"/>
      </dsp:txXfrm>
    </dsp:sp>
    <dsp:sp modelId="{51996939-C5BE-493C-9390-1D52F7A071C3}">
      <dsp:nvSpPr>
        <dsp:cNvPr id="0" name=""/>
        <dsp:cNvSpPr/>
      </dsp:nvSpPr>
      <dsp:spPr>
        <a:xfrm rot="16200000">
          <a:off x="1140460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9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2125440" y="775578"/>
        <a:ext cx="1907930" cy="2326735"/>
      </dsp:txXfrm>
    </dsp:sp>
    <dsp:sp modelId="{EE14554B-8BB7-4E25-A77A-B7E1F9C5CB70}">
      <dsp:nvSpPr>
        <dsp:cNvPr id="0" name=""/>
        <dsp:cNvSpPr/>
      </dsp:nvSpPr>
      <dsp:spPr>
        <a:xfrm rot="16200000">
          <a:off x="31914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8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4176465" y="775578"/>
        <a:ext cx="1907930" cy="2326735"/>
      </dsp:txXfrm>
    </dsp:sp>
    <dsp:sp modelId="{8DE1FB0A-EA7E-4795-BC92-10CAC551FCF9}">
      <dsp:nvSpPr>
        <dsp:cNvPr id="0" name=""/>
        <dsp:cNvSpPr/>
      </dsp:nvSpPr>
      <dsp:spPr>
        <a:xfrm rot="16200000">
          <a:off x="5171985" y="984980"/>
          <a:ext cx="3877891" cy="1907930"/>
        </a:xfrm>
        <a:prstGeom prst="flowChartManualOperati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altLang="es-CR" sz="1800" b="0" kern="1200" dirty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kern="1200" dirty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R" sz="1600" b="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6156965" y="775578"/>
        <a:ext cx="1907930" cy="232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15B9E1-8667-42C2-A050-EF77D7CE86F5}" type="datetimeFigureOut">
              <a:rPr lang="es-CR" smtClean="0"/>
              <a:t>3/10/2017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5394DE-AB35-476C-B5E9-B7C4522C89B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8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12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13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14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15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16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17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18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19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20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21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22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23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B78622-DE05-441B-9A27-33B69D7E673C}" type="slidenum">
              <a:rPr lang="es-ES" altLang="es-CR" smtClean="0"/>
              <a:pPr eaLnBrk="1" hangingPunct="1"/>
              <a:t>24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25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26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FAF506-ABD0-463B-97D7-955D52792B39}" type="slidenum">
              <a:rPr lang="es-ES" altLang="es-CR" smtClean="0"/>
              <a:pPr eaLnBrk="1" hangingPunct="1"/>
              <a:t>27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4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6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7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8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9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10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11</a:t>
            </a:fld>
            <a:endParaRPr lang="es-ES" alt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nd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910013"/>
            <a:ext cx="9159876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focev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375"/>
            <a:ext cx="28844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98463"/>
            <a:ext cx="3924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C7AA042A-F804-497D-AA40-6F732B366C14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85699-2A7D-4D77-81D9-E23BA9FCECB3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9273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38400"/>
            <a:ext cx="8229600" cy="3687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ACD2304E-39C2-4D75-9F83-D1947F261F00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36D87-0902-4B6A-B6AF-9CACE91B4990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96095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2C390F40-BDCD-437B-B0AC-451B6C62255B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DB44A-807D-4291-952A-78D03490BB84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49087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B8ACC-2EB7-453B-B187-DDB6D959316A}" type="datetime1">
              <a:rPr lang="es-ES"/>
              <a:pPr>
                <a:defRPr/>
              </a:pPr>
              <a:t>03/10/2017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35CA-8BD3-4513-BEF3-6067A820CF1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2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>
            <a:lvl1pPr>
              <a:buClr>
                <a:srgbClr val="313131"/>
              </a:buClr>
              <a:defRPr sz="2000">
                <a:solidFill>
                  <a:srgbClr val="313131"/>
                </a:solidFill>
                <a:latin typeface="Arial"/>
                <a:cs typeface="Arial"/>
              </a:defRPr>
            </a:lvl1pPr>
            <a:lvl2pPr>
              <a:buClr>
                <a:srgbClr val="313131"/>
              </a:buClr>
              <a:buFont typeface="Arial"/>
              <a:buChar char="•"/>
              <a:defRPr sz="2000">
                <a:solidFill>
                  <a:srgbClr val="313131"/>
                </a:solidFill>
                <a:latin typeface="Arial"/>
                <a:cs typeface="Arial"/>
              </a:defRPr>
            </a:lvl2pPr>
            <a:lvl3pPr>
              <a:buClr>
                <a:srgbClr val="313131"/>
              </a:buClr>
              <a:defRPr sz="2000">
                <a:solidFill>
                  <a:srgbClr val="313131"/>
                </a:solidFill>
                <a:latin typeface="Arial"/>
                <a:cs typeface="Arial"/>
              </a:defRPr>
            </a:lvl3pPr>
            <a:lvl4pPr>
              <a:buClr>
                <a:srgbClr val="313131"/>
              </a:buClr>
              <a:buFont typeface="Arial"/>
              <a:buChar char="•"/>
              <a:defRPr sz="2000">
                <a:solidFill>
                  <a:srgbClr val="313131"/>
                </a:solidFill>
                <a:latin typeface="Arial"/>
                <a:cs typeface="Arial"/>
              </a:defRPr>
            </a:lvl4pPr>
            <a:lvl5pPr>
              <a:buClr>
                <a:srgbClr val="313131"/>
              </a:buClr>
              <a:buFont typeface="Arial"/>
              <a:buChar char="•"/>
              <a:defRPr sz="2000">
                <a:solidFill>
                  <a:srgbClr val="3131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5A2FBEBB-BF3D-4156-BB18-1740B0943280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F15FFDA2-8D6F-4149-B493-61E8E7D08D0D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401335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297693AC-44F7-45A4-9A76-6FB4C94E4290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9BFE5-7D8B-426E-887F-B528FC011EF1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60657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buFont typeface="Arial"/>
              <a:buChar char="•"/>
              <a:defRPr sz="2800">
                <a:solidFill>
                  <a:srgbClr val="313131"/>
                </a:solidFill>
              </a:defRPr>
            </a:lvl1pPr>
            <a:lvl2pPr>
              <a:buFont typeface="Arial"/>
              <a:buChar char="•"/>
              <a:defRPr sz="2400">
                <a:solidFill>
                  <a:srgbClr val="313131"/>
                </a:solidFill>
              </a:defRPr>
            </a:lvl2pPr>
            <a:lvl3pPr>
              <a:buFont typeface="Arial"/>
              <a:buChar char="•"/>
              <a:defRPr sz="2000">
                <a:solidFill>
                  <a:srgbClr val="313131"/>
                </a:solidFill>
              </a:defRPr>
            </a:lvl3pPr>
            <a:lvl4pPr>
              <a:buFont typeface="Arial"/>
              <a:buChar char="•"/>
              <a:defRPr sz="1800">
                <a:solidFill>
                  <a:srgbClr val="313131"/>
                </a:solidFill>
              </a:defRPr>
            </a:lvl4pPr>
            <a:lvl5pPr>
              <a:buFont typeface="Arial"/>
              <a:buChar char="•"/>
              <a:defRPr sz="1800">
                <a:solidFill>
                  <a:srgbClr val="3131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buFont typeface="Arial"/>
              <a:buChar char="•"/>
              <a:defRPr sz="2800">
                <a:solidFill>
                  <a:srgbClr val="313131"/>
                </a:solidFill>
              </a:defRPr>
            </a:lvl1pPr>
            <a:lvl2pPr>
              <a:buFont typeface="Arial"/>
              <a:buChar char="•"/>
              <a:defRPr sz="2400">
                <a:solidFill>
                  <a:srgbClr val="313131"/>
                </a:solidFill>
              </a:defRPr>
            </a:lvl2pPr>
            <a:lvl3pPr>
              <a:buFont typeface="Arial"/>
              <a:buChar char="•"/>
              <a:defRPr sz="2000">
                <a:solidFill>
                  <a:srgbClr val="313131"/>
                </a:solidFill>
              </a:defRPr>
            </a:lvl3pPr>
            <a:lvl4pPr>
              <a:buFont typeface="Arial"/>
              <a:buChar char="•"/>
              <a:defRPr sz="1800">
                <a:solidFill>
                  <a:srgbClr val="313131"/>
                </a:solidFill>
              </a:defRPr>
            </a:lvl4pPr>
            <a:lvl5pPr>
              <a:buFont typeface="Arial"/>
              <a:buChar char="•"/>
              <a:defRPr sz="1800">
                <a:solidFill>
                  <a:srgbClr val="3131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293D6524-EF1F-4662-8C3A-29EF1FFE21E8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3B2F9-D89F-4057-A279-F01CF4092EA7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7066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52800"/>
            <a:ext cx="4040188" cy="2773362"/>
          </a:xfr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60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800"/>
            <a:ext cx="4041775" cy="2773362"/>
          </a:xfr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2055C828-A4BD-4873-976A-CEBA12EE48AB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11CC-7C5F-44CA-BDD9-E37646BD1C87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3066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76838C31-AADB-4FBE-8ECD-74FE8C0A0BF6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20772-D16B-4207-8C63-0576A45C4771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46843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3BCBAB50-AA85-4E88-B6DA-6263FB1524CF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934E-25AF-4674-9049-806F3263BA8D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6839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0C07A26-23A2-41C0-B14B-A8856071BD1C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FCC30-C4CD-45D5-BD37-35D5A1231736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150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1110A6B4-3670-4F75-84C5-0CBC1A2C1946}" type="datetime1">
              <a:rPr lang="en-US" altLang="es-CR"/>
              <a:pPr/>
              <a:t>10/3/2017</a:t>
            </a:fld>
            <a:endParaRPr lang="en-US" alt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10706-B8EA-4825-9FC0-317851F39365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6170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9158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8"/>
          <p:cNvSpPr txBox="1"/>
          <p:nvPr/>
        </p:nvSpPr>
        <p:spPr>
          <a:xfrm>
            <a:off x="6948488" y="6380163"/>
            <a:ext cx="18018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s-ES" sz="1200" dirty="0" err="1">
                <a:solidFill>
                  <a:schemeClr val="bg1"/>
                </a:solidFill>
                <a:cs typeface="Arial" charset="0"/>
              </a:rPr>
              <a:t>www.foceval.com</a:t>
            </a:r>
            <a:endParaRPr lang="es-E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66838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 para editar título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Haga clic para modificar el estilo de texto del patrón</a:t>
            </a:r>
          </a:p>
          <a:p>
            <a:pPr lvl="1"/>
            <a:r>
              <a:rPr lang="en-US" altLang="es-CR"/>
              <a:t>Segundo nivel</a:t>
            </a:r>
          </a:p>
          <a:p>
            <a:pPr lvl="2"/>
            <a:r>
              <a:rPr lang="en-US" altLang="es-CR"/>
              <a:t>Tercer nivel</a:t>
            </a:r>
          </a:p>
          <a:p>
            <a:pPr lvl="3"/>
            <a:r>
              <a:rPr lang="en-US" altLang="es-CR"/>
              <a:t>Cuarto nivel</a:t>
            </a:r>
          </a:p>
          <a:p>
            <a:pPr lvl="4"/>
            <a:r>
              <a:rPr lang="en-US" altLang="es-CR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B998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675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B998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88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B998C"/>
                </a:solidFill>
              </a:defRPr>
            </a:lvl1pPr>
          </a:lstStyle>
          <a:p>
            <a:fld id="{9761E59C-F822-43D7-8EEC-3C5EB6E354F8}" type="slidenum">
              <a:rPr lang="en-US" altLang="es-CR"/>
              <a:pPr/>
              <a:t>‹Nº›</a:t>
            </a:fld>
            <a:endParaRPr lang="en-US" altLang="es-CR"/>
          </a:p>
        </p:txBody>
      </p:sp>
      <p:pic>
        <p:nvPicPr>
          <p:cNvPr id="1033" name="Imagen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4813"/>
            <a:ext cx="3924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foceval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663"/>
            <a:ext cx="16875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rgbClr val="31313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31313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1313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31313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31313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8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825502"/>
            <a:ext cx="7772400" cy="891530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313131"/>
                </a:solidFill>
              </a:rPr>
              <a:t>Evaluación de Impacto del Programa</a:t>
            </a:r>
            <a:endParaRPr lang="es-ES" altLang="es-CR" dirty="0">
              <a:solidFill>
                <a:srgbClr val="313131"/>
              </a:solidFill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92263" y="4149080"/>
            <a:ext cx="77724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“Distrito de Riego Arenal Tempisque”</a:t>
            </a:r>
          </a:p>
          <a:p>
            <a:pPr algn="ctr"/>
            <a:endParaRPr lang="es-MX" sz="8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 (DRAT) Guanacaste, Costa Rica.</a:t>
            </a:r>
            <a:endParaRPr lang="es-ES" altLang="es-CR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981" y="1412776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8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Programación de la Evaluación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ES" sz="2000" b="1" dirty="0">
              <a:latin typeface="Century Gothic"/>
              <a:ea typeface="+mj-ea"/>
              <a:cs typeface="+mj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07301" y="1844824"/>
            <a:ext cx="806526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Definición de roles de los participantes en la evaluación.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Confección y firma de convenio de cooperación entre las partes. (SEPSA, SENARA, MIDEPLAN, GIZ).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Definición de los </a:t>
            </a:r>
            <a:r>
              <a:rPr lang="es-MX" altLang="es-CR" dirty="0" err="1">
                <a:solidFill>
                  <a:schemeClr val="bg2">
                    <a:lumMod val="10000"/>
                  </a:schemeClr>
                </a:solidFill>
                <a:ea typeface="+mj-ea"/>
              </a:rPr>
              <a:t>TDRs</a:t>
            </a: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 y la contratación de consultores tanto para  realizar el Estudio Preliminar como para la ejecución de dicha evaluación. (esta última actividad está en proceso). 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Plan de trabajo del equipo coordinador de la evaluación.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Definición de los recursos requeridos para ejecutar la evaluación</a:t>
            </a:r>
          </a:p>
          <a:p>
            <a:pPr algn="just">
              <a:defRPr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     -MIDEPLAN, SEPSA y  SENARA -  Recurso humano técnico</a:t>
            </a:r>
          </a:p>
          <a:p>
            <a:pPr algn="just">
              <a:defRPr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     -GIZ (EP y Ejecución) -  Recurso humano técnico y Financiero.</a:t>
            </a:r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13043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DE 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945759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9228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589349" y="1268759"/>
            <a:ext cx="7848600" cy="9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CR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Mapeo de los Principales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CR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Actores</a:t>
            </a:r>
            <a:r>
              <a:rPr lang="es-ES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 involucrados</a:t>
            </a:r>
          </a:p>
        </p:txBody>
      </p:sp>
      <p:pic>
        <p:nvPicPr>
          <p:cNvPr id="11269" name="irc_mi" descr="http://hidromaq-perforaciones.com/images/logoSe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35" y="2330109"/>
            <a:ext cx="720080" cy="107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25"/>
            <a:ext cx="936103" cy="7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9" y="3497429"/>
            <a:ext cx="936966" cy="7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5" y="4365104"/>
            <a:ext cx="937747" cy="7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62" y="2485118"/>
            <a:ext cx="721419" cy="81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9" y="2415557"/>
            <a:ext cx="7445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34031"/>
            <a:ext cx="783155" cy="8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http://www.sequemaelcielo.org/images/logoind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67" y="2536207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://www.crhoy.com/wp-content/uploads/2012/05/cnp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07" y="2519409"/>
            <a:ext cx="936104" cy="6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8" y="3497429"/>
            <a:ext cx="2118302" cy="14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Ministerio de Ambiente y Energí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52" y="2208443"/>
            <a:ext cx="2478008" cy="7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83" y="3911079"/>
            <a:ext cx="9779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99" y="5114329"/>
            <a:ext cx="256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Inici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95" y="3006849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8" y="2504992"/>
            <a:ext cx="921757" cy="7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94" y="5157192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3" y="5199459"/>
            <a:ext cx="2790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009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051720" y="1124744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de la evaluación</a:t>
            </a:r>
            <a:endParaRPr lang="es-ES" sz="2000" b="1" dirty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67544" y="1700808"/>
            <a:ext cx="823554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MX" altLang="es-CR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Objetivo principal de la evaluación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endParaRPr lang="es-MX" altLang="es-CR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Estimar los impactos de la implementación del DRAT sobre el empleo, ingresos, educación, deforestación, pobreza, densidad de población y área de producción de caña y arroz.</a:t>
            </a:r>
            <a:endParaRPr lang="es-ES" sz="1800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39553" y="3429000"/>
            <a:ext cx="815023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/>
            <a:r>
              <a:rPr lang="es-ES" sz="2400" b="1" dirty="0">
                <a:solidFill>
                  <a:schemeClr val="bg2">
                    <a:lumMod val="10000"/>
                  </a:schemeClr>
                </a:solidFill>
              </a:rPr>
              <a:t>Objetivos Específicos</a:t>
            </a:r>
          </a:p>
          <a:p>
            <a:pPr marL="0" lvl="1" algn="just"/>
            <a:endParaRPr lang="es-CR" sz="8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Caracterizar la zona de influencia del DRAT antes y durante el proyecto, que inicio en 1984, con información socioeconómica y ambiental.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Analizar cuantitativamente los efectos del proyecto en las variables objetivo.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Analizar cualitativamente la percepción de actores claves a cerca de la ejecución y de los impactos del programa.</a:t>
            </a:r>
          </a:p>
        </p:txBody>
      </p:sp>
    </p:spTree>
    <p:extLst>
      <p:ext uri="{BB962C8B-B14F-4D97-AF65-F5344CB8AC3E}">
        <p14:creationId xmlns:p14="http://schemas.microsoft.com/office/powerpoint/2010/main" val="8837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07300" y="1484784"/>
            <a:ext cx="806526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R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Interrogante principal de la evaluación</a:t>
            </a:r>
          </a:p>
          <a:p>
            <a:pPr algn="just"/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¿En qué medida el Distrito de Riego Arenal Tempisque ha contribuido al desarrollo social y económico de manera sostenible en su zona de influencia durante el período de 1981-2011?</a:t>
            </a:r>
          </a:p>
          <a:p>
            <a:pPr algn="just"/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CR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Interrogantes secundarias</a:t>
            </a: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endParaRPr lang="es-CR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¿Cuáles han sido los cambios en las principales variables de calidad de vida de los usuarios y pobladores del DRAT durante el período de 1981-2011?</a:t>
            </a:r>
          </a:p>
          <a:p>
            <a:pPr marL="457200" indent="-457200" algn="just">
              <a:buFont typeface="+mj-lt"/>
              <a:buAutoNum type="arabicPeriod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¿Cuáles han sido las variaciones en la productividad y diversificación de la producción agrícola en el DRAT durante el período de 1981-2011?</a:t>
            </a:r>
          </a:p>
        </p:txBody>
      </p:sp>
    </p:spTree>
    <p:extLst>
      <p:ext uri="{BB962C8B-B14F-4D97-AF65-F5344CB8AC3E}">
        <p14:creationId xmlns:p14="http://schemas.microsoft.com/office/powerpoint/2010/main" val="23792541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07300" y="1340768"/>
            <a:ext cx="806526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CR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Interrogantes secundarias</a:t>
            </a: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endParaRPr lang="es-CR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3. ¿Cuáles formas de organización y asociatividad para la producción, industrialización y comercialización se han conformado y consolidado en el DRAT durante el período de 1981-2011?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4. ¿De qué manera la transición de una agricultura de secano a una agricultura de riego ha impactado las variables ambientales de calidad de agua, sedimentación, presión sobre áreas protegidas y cobertura boscosa en el área de influencia en el DRAT durante el período de 1981-2011?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5. ¿En qué medida la inversión pública en riego realizada en el DRAT durante el período de 1981-2011 fue complementada con la integración de servicios públicos para la producción y comercialización agrícola?</a:t>
            </a:r>
            <a:endParaRPr lang="es-MX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30610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83840" y="1124744"/>
            <a:ext cx="7848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de la evaluación</a:t>
            </a:r>
            <a:endParaRPr lang="es-ES" sz="2000" b="1" dirty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83569" y="1988840"/>
            <a:ext cx="77770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Tipo de evaluación</a:t>
            </a:r>
          </a:p>
          <a:p>
            <a:pPr algn="just">
              <a:spcBef>
                <a:spcPts val="0"/>
              </a:spcBef>
              <a:defRPr/>
            </a:pPr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Según momento: Evaluación ex-post.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Según funcionalidad: Formativa y sumativa.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CR" altLang="es-CR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Según quién realiza la evaluación: Externa.</a:t>
            </a:r>
          </a:p>
          <a:p>
            <a:pPr algn="just">
              <a:spcBef>
                <a:spcPts val="0"/>
              </a:spcBef>
              <a:defRPr/>
            </a:pPr>
            <a:endParaRPr lang="es-CR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CR" altLang="es-CR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Enfoque de la evaluación: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</a:rPr>
              <a:t>Mixta</a:t>
            </a:r>
            <a:endParaRPr lang="es-ES" sz="24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ES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ES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(Diseños cuantitativos y cualitativos)</a:t>
            </a:r>
          </a:p>
          <a:p>
            <a:pPr algn="just">
              <a:spcBef>
                <a:spcPts val="0"/>
              </a:spcBef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53646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1052736"/>
            <a:ext cx="7848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Diseños cuantitativos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ES" sz="800" b="1" dirty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s-MX" sz="24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de la evaluación es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Cuasi Experimental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83568" y="2132856"/>
            <a:ext cx="792087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Es cuasi experimental debido a que en el año  1981 cuando arrancó el (DRAT), no se pudo realizar la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asignación aleatoria de los beneficiarios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.</a:t>
            </a:r>
          </a:p>
          <a:p>
            <a:pPr algn="just"/>
            <a:endParaRPr lang="es-MX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Esto lo que nos dice es que no hay certeza de que las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características de los individuos sean similares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, por lo tanto no son comparables directamente (sesgo metodológico) y la atribución del impacto se podría estar generando por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características no observables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 y no por la intervención.</a:t>
            </a:r>
          </a:p>
          <a:p>
            <a:pPr algn="just"/>
            <a:endParaRPr lang="es-MX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Ejemplo de una característica no observable: La gente, los pobladores, los agricultores, etc., de Cañas, Guanacaste, podría ser más emprendedores que la gente de </a:t>
            </a:r>
            <a:r>
              <a:rPr lang="es-MX" dirty="0" err="1">
                <a:solidFill>
                  <a:schemeClr val="bg2">
                    <a:lumMod val="10000"/>
                  </a:schemeClr>
                </a:solidFill>
                <a:ea typeface="+mj-ea"/>
              </a:rPr>
              <a:t>Bagaces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, Liberia o Lajas)</a:t>
            </a:r>
            <a:endParaRPr lang="es-CR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/>
              </a:solidFill>
              <a:ea typeface="+mj-ea"/>
            </a:endParaRPr>
          </a:p>
          <a:p>
            <a:pPr algn="l">
              <a:spcBef>
                <a:spcPts val="0"/>
              </a:spcBef>
              <a:defRPr/>
            </a:pPr>
            <a:r>
              <a:rPr lang="es-ES" sz="2400" dirty="0">
                <a:solidFill>
                  <a:schemeClr val="tx1"/>
                </a:solidFill>
                <a:ea typeface="+mj-ea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48278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1268760"/>
            <a:ext cx="7848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</a:t>
            </a:r>
            <a:r>
              <a:rPr lang="es-ES" sz="28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Cuasi Experimental</a:t>
            </a:r>
            <a:endParaRPr lang="es-MX" sz="2800" b="1" dirty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90566"/>
              </p:ext>
            </p:extLst>
          </p:nvPr>
        </p:nvGraphicFramePr>
        <p:xfrm>
          <a:off x="539552" y="2374993"/>
          <a:ext cx="8064897" cy="335826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54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Variables a analizar</a:t>
                      </a:r>
                      <a:endParaRPr lang="es-C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Fuente de datos</a:t>
                      </a:r>
                      <a:endParaRPr lang="es-CR" sz="12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Estrategia de identificación</a:t>
                      </a:r>
                      <a:endParaRPr lang="es-C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(técnica)</a:t>
                      </a:r>
                      <a:endParaRPr lang="es-C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Densidad Poblacional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Censos Nacionales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Diferencias en diferencias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Educación 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Censos Nacionales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Diferencias en diferencias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Empleo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Censos Nacionales – Encuesta de Hogares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Diferencias en diferencias - 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Ingreso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Encuesta de Hogares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Pobreza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Encuesta de Hogares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Deforestación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Sistemas de Información Geográfica Pixeles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Producción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Datos existentes sobre áreas de producción</a:t>
                      </a:r>
                      <a:endParaRPr lang="es-CR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¿?      Posible Control sintético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773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1263898"/>
            <a:ext cx="8229600" cy="4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Fuentes de información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18864" y="1916832"/>
            <a:ext cx="82296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Censos del 1973, 1984, 2000 y 2011 (INEC)</a:t>
            </a: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Observaciones: Segmento censal del 1984.</a:t>
            </a: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Para analizar: Empleo, educación y densidad poblacional.</a:t>
            </a:r>
          </a:p>
          <a:p>
            <a:pPr lvl="1" algn="just"/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Encuestas de hogares del 2000-2010 </a:t>
            </a:r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(INEC)</a:t>
            </a:r>
            <a:endParaRPr lang="es-ES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Observaciones: Individuos.  </a:t>
            </a: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Para analizar: Ingreso, empleo y pobreza.</a:t>
            </a:r>
          </a:p>
          <a:p>
            <a:pPr lvl="1" algn="just"/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SIG y variables geográficas  (OET y SINAC)</a:t>
            </a: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Observaciones: Pixeles (parcelas). </a:t>
            </a: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Para analizar: Deforestación 1986-1997.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31670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39334" y="1223794"/>
            <a:ext cx="7848600" cy="5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Descripción de la intervención</a:t>
            </a:r>
            <a:endParaRPr lang="es-ES" sz="20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14178"/>
            <a:ext cx="391829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23528" y="2060848"/>
            <a:ext cx="4680520" cy="41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000" b="1" dirty="0">
                <a:solidFill>
                  <a:schemeClr val="bg2">
                    <a:lumMod val="10000"/>
                  </a:schemeClr>
                </a:solidFill>
              </a:rPr>
              <a:t>¿Que es el DRAT?</a:t>
            </a:r>
          </a:p>
          <a:p>
            <a:pPr eaLnBrk="0" hangingPunct="0">
              <a:spcBef>
                <a:spcPts val="0"/>
              </a:spcBef>
              <a:defRPr/>
            </a:pPr>
            <a:endParaRPr lang="es-ES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</a:rPr>
              <a:t>Es un Programa de 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</a:rPr>
              <a:t>infraestructura de riego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</a:rPr>
              <a:t>en la 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n la Región Chorotega en Guanacaste de 45.000 ha.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Construcción de obra hidráulica                      3 Etapas. (1981-90; 91-97;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SENARA 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encargada de operar la infraestructura.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Usuarios: Aprox. 1.000 usuarios y sus familias más 4 empresas grandes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Producción anual estimada de US$ 150 millones en arroz, caña, tilapia</a:t>
            </a:r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es-ES" sz="2000" b="1" dirty="0"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2843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DE 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945759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9228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980" y="1340768"/>
            <a:ext cx="8280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Ejecución de la evaluación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MX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es-MX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es-MX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Gestionar la ejecución de la evaluación. La empresa contratada fue</a:t>
            </a: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MX" altLang="es-CR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     </a:t>
            </a:r>
            <a:r>
              <a:rPr lang="es-CR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Centro Agronómico Tropical de Investigación y Enseñanza </a:t>
            </a:r>
            <a:r>
              <a:rPr lang="es-MX" altLang="es-CR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(CATIE)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Plan de trabajo del equipo evaluador externo.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Gestionamos las bases de datos del INEC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En espera del levantamiento de información cualitativa.</a:t>
            </a:r>
          </a:p>
          <a:p>
            <a:pPr algn="just" eaLnBrk="0" hangingPunct="0">
              <a:spcBef>
                <a:spcPts val="0"/>
              </a:spcBef>
              <a:defRPr/>
            </a:pPr>
            <a:endParaRPr lang="es-ES" sz="20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Análisis de la información, resultados de la evaluación.</a:t>
            </a: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Seguimiento sobre el avance de los productos de la consultoría. </a:t>
            </a:r>
          </a:p>
        </p:txBody>
      </p:sp>
    </p:spTree>
    <p:extLst>
      <p:ext uri="{BB962C8B-B14F-4D97-AF65-F5344CB8AC3E}">
        <p14:creationId xmlns:p14="http://schemas.microsoft.com/office/powerpoint/2010/main" val="35474215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1124744"/>
            <a:ext cx="8229600" cy="4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dirty="0">
                <a:solidFill>
                  <a:schemeClr val="bg2">
                    <a:lumMod val="10000"/>
                  </a:schemeClr>
                </a:solidFill>
              </a:rPr>
              <a:t>Cronograma Ejecución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700808"/>
            <a:ext cx="8100392" cy="44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026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DE 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945759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9228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5 Título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079897"/>
          </a:xfrm>
        </p:spPr>
        <p:txBody>
          <a:bodyPr>
            <a:normAutofit/>
          </a:bodyPr>
          <a:lstStyle/>
          <a:p>
            <a:pPr algn="ctr"/>
            <a:r>
              <a:rPr lang="es-ES" altLang="es-CR" sz="2700" b="1" dirty="0">
                <a:solidFill>
                  <a:schemeClr val="bg2">
                    <a:lumMod val="10000"/>
                  </a:schemeClr>
                </a:solidFill>
                <a:latin typeface="Century Gothic"/>
                <a:cs typeface="+mj-cs"/>
              </a:rPr>
              <a:t>Socialización de los resultados y seguimiento a las recomendaciones </a:t>
            </a:r>
            <a:r>
              <a:rPr lang="es-MX" altLang="es-CR" sz="2700" b="1" dirty="0">
                <a:solidFill>
                  <a:schemeClr val="bg2">
                    <a:lumMod val="10000"/>
                  </a:schemeClr>
                </a:solidFill>
                <a:latin typeface="Century Gothic"/>
                <a:cs typeface="+mj-cs"/>
              </a:rPr>
              <a:t>y lecciones aprendidas</a:t>
            </a:r>
            <a:endParaRPr lang="es-ES" altLang="es-CR" sz="2700" b="1" dirty="0">
              <a:solidFill>
                <a:schemeClr val="bg2">
                  <a:lumMod val="10000"/>
                </a:schemeClr>
              </a:solidFill>
              <a:latin typeface="Century Gothic"/>
              <a:cs typeface="+mj-cs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4294967295"/>
          </p:nvPr>
        </p:nvSpPr>
        <p:spPr>
          <a:xfrm>
            <a:off x="755576" y="2590622"/>
            <a:ext cx="7632848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ct val="15000"/>
              </a:spcAft>
              <a:buFont typeface="Arial" charset="0"/>
              <a:buNone/>
              <a:defRPr/>
            </a:pPr>
            <a:endParaRPr lang="es-MX" sz="800" dirty="0"/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Informes / Presentaciones / Entrega de documentos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s-MX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Seguimiento a las recomendaciones del equipo evaluador/ Informes de Gerencia/clientes de la evaluación - Equipo Supervisor</a:t>
            </a:r>
          </a:p>
          <a:p>
            <a:pPr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  <a:defRPr/>
            </a:pPr>
            <a:endParaRPr lang="es-CR" sz="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s-C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7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1693379"/>
            <a:ext cx="7848600" cy="38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28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Retos de la evaluación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MX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Reconstrucción de Cadena de Resultados (Estudio Preliminar)</a:t>
            </a: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MX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Disponibilidad de información (Área de producción de caña y arroz)</a:t>
            </a: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MX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Periodicidad de la información (INEC - Encuesta de Hogares)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ES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11635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 bwMode="auto">
          <a:xfrm>
            <a:off x="467544" y="1484784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CR" sz="3200" b="1" dirty="0">
                <a:solidFill>
                  <a:schemeClr val="bg2">
                    <a:lumMod val="10000"/>
                  </a:schemeClr>
                </a:solidFill>
              </a:rPr>
              <a:t>Aprendizaje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42938" y="2209356"/>
            <a:ext cx="822960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ct val="15000"/>
              </a:spcAft>
              <a:buFont typeface="Arial" charset="0"/>
              <a:buNone/>
              <a:defRPr/>
            </a:pPr>
            <a:endParaRPr lang="es-MX" sz="800" dirty="0"/>
          </a:p>
          <a:p>
            <a:pPr algn="just"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Cultura de evaluación (conceptos, normas, metodologías / aprender-haciendo, instrumentos, recursos, fortalecimiento continuo de capacidades en evaluación / teórico-práctico, compromiso político…)</a:t>
            </a:r>
          </a:p>
          <a:p>
            <a:pPr algn="just"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  <a:defRPr/>
            </a:pPr>
            <a:endParaRPr lang="es-MX" sz="8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Introducir el componente de evaluación en futuras intervenciones públicas.</a:t>
            </a:r>
          </a:p>
          <a:p>
            <a:pPr algn="just"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  <a:defRPr/>
            </a:pPr>
            <a:endParaRPr lang="es-MX" sz="8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Mejorar la toma de decisiones en todos los niveles.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967442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4294967295"/>
          </p:nvPr>
        </p:nvSpPr>
        <p:spPr>
          <a:xfrm>
            <a:off x="250825" y="1773238"/>
            <a:ext cx="8569325" cy="482441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s-CR" altLang="es-CR" sz="1100"/>
          </a:p>
          <a:p>
            <a:pPr marL="400050" lvl="1" indent="0" algn="just">
              <a:buFont typeface="Arial" pitchFamily="34" charset="0"/>
              <a:buNone/>
            </a:pPr>
            <a:r>
              <a:rPr lang="es-MX" altLang="es-CR" sz="2300"/>
              <a:t>    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857250" y="2535039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MX" sz="66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+mj-ea"/>
                <a:cs typeface="Arial" charset="0"/>
              </a:rPr>
              <a:t>Muchas Gracias</a:t>
            </a:r>
            <a:endParaRPr lang="es-CR" sz="6600" dirty="0">
              <a:solidFill>
                <a:schemeClr val="bg2">
                  <a:lumMod val="10000"/>
                </a:schemeClr>
              </a:solidFill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1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981" y="1246277"/>
            <a:ext cx="7848600" cy="4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Descripción de la intervención</a:t>
            </a:r>
            <a:endParaRPr lang="es-ES" sz="32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58" y="2915627"/>
            <a:ext cx="2554188" cy="202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1988840"/>
            <a:ext cx="39276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¿</a:t>
            </a:r>
            <a:r>
              <a:rPr lang="es-CR" sz="20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Objetivo general del DRAT</a:t>
            </a: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?</a:t>
            </a:r>
          </a:p>
          <a:p>
            <a:pPr algn="just"/>
            <a:endParaRPr lang="es-ES" sz="2000" b="1" dirty="0">
              <a:solidFill>
                <a:schemeClr val="bg2">
                  <a:lumMod val="10000"/>
                </a:schemeClr>
              </a:solidFill>
              <a:latin typeface="Century Gothic"/>
            </a:endParaRPr>
          </a:p>
          <a:p>
            <a:pPr algn="ctr"/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 Mejorar la situación socioeconómica de la región mediante la transición de agricultura al secano a agricultura bajo riego. 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ES" sz="2000" b="1" dirty="0">
              <a:latin typeface="Century Gothic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94577"/>
            <a:ext cx="2592288" cy="192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07854"/>
            <a:ext cx="2445282" cy="1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3243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83840" y="1268760"/>
            <a:ext cx="7848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Ubicación geográfica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7827"/>
            <a:ext cx="3719513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825356" cy="362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305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7981"/>
            <a:ext cx="2006241" cy="7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326">
            <a:off x="2542371" y="5186770"/>
            <a:ext cx="2190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3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23528" y="980728"/>
            <a:ext cx="83533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Periodo de ejecución de la intervención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74743"/>
              </p:ext>
            </p:extLst>
          </p:nvPr>
        </p:nvGraphicFramePr>
        <p:xfrm>
          <a:off x="683567" y="1628800"/>
          <a:ext cx="7993261" cy="4124383"/>
        </p:xfrm>
        <a:graphic>
          <a:graphicData uri="http://schemas.openxmlformats.org/drawingml/2006/table">
            <a:tbl>
              <a:tblPr firstRow="1" firstCol="1" bandRow="1" bandCol="1">
                <a:tableStyleId>{793D81CF-94F2-401A-BA57-92F5A7B2D0C5}</a:tableStyleId>
              </a:tblPr>
              <a:tblGrid>
                <a:gridCol w="122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1978 - 1980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Diseño de la 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Plan Maestro y Ley de aprobación de la Etapa 1</a:t>
                      </a:r>
                      <a:endParaRPr lang="es-CR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1981 -1990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$20.6 millones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195 beneficiarios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Creación del DRAT - Creación del SENARA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Ratificación 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Ley 7096 – 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1991 - 1997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$40.8 millones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458 beneficiarios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Actualización del Plan Maestro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Actualización del plan estratégico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1998 - 1999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Operación y mantenimiento de I y II Etapas</a:t>
                      </a:r>
                      <a:endParaRPr lang="es-CR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Reglamento de servicios de riego del SENARA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Contrato concierto III Etapa para la construcción privada de canales. 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2000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$3 millones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 beneficiarios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 empresas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Construcción privada de canales. (Pelón de la Bajura, Azucara el Viejo, Taboga y Central Azucarera del Tempisque CATSA)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2001 -2013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Operación y mantenimiento </a:t>
                      </a:r>
                      <a:endParaRPr lang="es-CR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I, II, III Etapas.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2009 - 2013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IV Etapa</a:t>
                      </a:r>
                      <a:endParaRPr lang="es-CR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Ley 8685 – IV Etapa 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Estudio de factibilidad del Programa de Gestión Integrada de los Recursos Hídricos (PROGIRH)*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53184"/>
            <a:ext cx="2084066" cy="4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634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DE 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713425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9423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47700" y="1196752"/>
            <a:ext cx="7848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Programación de la Evaluación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988840"/>
            <a:ext cx="82296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SENARA y SEPSA solicitan a MIDEPLAN asesoría para emprender una evaluación.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Se seleccionó una intervención entre 5 propuestas:</a:t>
            </a:r>
          </a:p>
          <a:p>
            <a:pPr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    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(Áreas Marinas de Pesca Responsable, Programa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Reconocimiento de Beneficios</a:t>
            </a:r>
          </a:p>
          <a:p>
            <a:pPr algn="just"/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      Ambientales, Programa Integral de Alimentos, C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entro de Procesamiento y</a:t>
            </a:r>
          </a:p>
          <a:p>
            <a:pPr algn="just"/>
            <a:r>
              <a:rPr lang="es-CR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      Mercadeo  de Alimentos y el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Distrito de Riego Arenal Tempisque)</a:t>
            </a:r>
          </a:p>
          <a:p>
            <a:pPr algn="just"/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Se elabora una versión preliminar del diseño evaluativo.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(Guía b3) para valorar su evaluabilidad.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Se contrata una consultoría para realizar el Estudio Preliminar para la concretización del diseño propuesto, usando un enfoque de aprender haciendo.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40290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1196752"/>
            <a:ext cx="7848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/>
              <a:t> </a:t>
            </a: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Identificación de Instituciones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participantes en la evaluación</a:t>
            </a:r>
            <a:endParaRPr lang="es-E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6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79" y="4616276"/>
            <a:ext cx="2334715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OOPERACION ALEMANA ENERO 2013 (ESPAÑO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9" y="4580079"/>
            <a:ext cx="1155751" cy="84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n 2" descr="C:\Users\BIO\Dropbox\FOCEVAL\02 Procesos primarios\04 Liderazgo técnico\02-Evaluaciones modelo\B-SEPSA\Evaluación DRAT\Preparativos entre entrega estudiopre y arranque evaluación\SEPSA Logo.gif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79" y="2472391"/>
            <a:ext cx="1899542" cy="14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rc_mi" descr="http://hidromaq-perforaciones.com/images/logoSena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82610"/>
            <a:ext cx="1296144" cy="19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4" descr="http://www.mag.go.cr/images/logo_sector_agr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04" y="2366788"/>
            <a:ext cx="1512168" cy="16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44" y="4533963"/>
            <a:ext cx="1079612" cy="8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6152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oceval_pp">
  <a:themeElements>
    <a:clrScheme name="Custom 1">
      <a:dk1>
        <a:srgbClr val="CD542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foceval_pp</Template>
  <TotalTime>361</TotalTime>
  <Words>1424</Words>
  <Application>Microsoft Office PowerPoint</Application>
  <PresentationFormat>Presentación en pantalla (4:3)</PresentationFormat>
  <Paragraphs>293</Paragraphs>
  <Slides>27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Times New Roman</vt:lpstr>
      <vt:lpstr>foceval_pp</vt:lpstr>
      <vt:lpstr>Evaluación de Impacto del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Socialización de los resultados y seguimiento a las recomendaciones y lecciones aprendidas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Minor Madrigal</dc:creator>
  <cp:lastModifiedBy>Christian José López Leiva</cp:lastModifiedBy>
  <cp:revision>19</cp:revision>
  <cp:lastPrinted>2013-10-22T18:32:40Z</cp:lastPrinted>
  <dcterms:created xsi:type="dcterms:W3CDTF">2013-10-16T21:24:42Z</dcterms:created>
  <dcterms:modified xsi:type="dcterms:W3CDTF">2017-10-03T20:57:14Z</dcterms:modified>
</cp:coreProperties>
</file>