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85" r:id="rId1"/>
  </p:sldMasterIdLst>
  <p:notesMasterIdLst>
    <p:notesMasterId r:id="rId34"/>
  </p:notesMasterIdLst>
  <p:sldIdLst>
    <p:sldId id="293" r:id="rId2"/>
    <p:sldId id="294" r:id="rId3"/>
    <p:sldId id="333" r:id="rId4"/>
    <p:sldId id="295" r:id="rId5"/>
    <p:sldId id="296" r:id="rId6"/>
    <p:sldId id="335" r:id="rId7"/>
    <p:sldId id="336" r:id="rId8"/>
    <p:sldId id="303" r:id="rId9"/>
    <p:sldId id="310" r:id="rId10"/>
    <p:sldId id="304" r:id="rId11"/>
    <p:sldId id="311" r:id="rId12"/>
    <p:sldId id="306" r:id="rId13"/>
    <p:sldId id="338" r:id="rId14"/>
    <p:sldId id="309" r:id="rId15"/>
    <p:sldId id="313" r:id="rId16"/>
    <p:sldId id="315" r:id="rId17"/>
    <p:sldId id="316" r:id="rId18"/>
    <p:sldId id="317" r:id="rId19"/>
    <p:sldId id="339" r:id="rId20"/>
    <p:sldId id="318" r:id="rId21"/>
    <p:sldId id="319" r:id="rId22"/>
    <p:sldId id="320" r:id="rId23"/>
    <p:sldId id="324" r:id="rId24"/>
    <p:sldId id="323" r:id="rId25"/>
    <p:sldId id="274" r:id="rId26"/>
    <p:sldId id="325" r:id="rId27"/>
    <p:sldId id="327" r:id="rId28"/>
    <p:sldId id="328" r:id="rId29"/>
    <p:sldId id="329" r:id="rId30"/>
    <p:sldId id="331" r:id="rId31"/>
    <p:sldId id="340" r:id="rId32"/>
    <p:sldId id="332"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50" d="100"/>
          <a:sy n="50" d="100"/>
        </p:scale>
        <p:origin x="464" y="36"/>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88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3F4009-DD98-4C1D-A496-2171AF032B56}" type="datetimeFigureOut">
              <a:rPr lang="es-CR" smtClean="0"/>
              <a:pPr/>
              <a:t>25/1/2021</a:t>
            </a:fld>
            <a:endParaRPr lang="es-C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8F8C3D-4679-4A78-906A-F480B501451D}" type="slidenum">
              <a:rPr lang="es-CR" smtClean="0"/>
              <a:pPr/>
              <a:t>‹Nº›</a:t>
            </a:fld>
            <a:endParaRPr lang="es-CR"/>
          </a:p>
        </p:txBody>
      </p:sp>
    </p:spTree>
    <p:extLst>
      <p:ext uri="{BB962C8B-B14F-4D97-AF65-F5344CB8AC3E}">
        <p14:creationId xmlns:p14="http://schemas.microsoft.com/office/powerpoint/2010/main" val="1686949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dirty="0">
                <a:latin typeface="Arial" pitchFamily="34" charset="0"/>
                <a:cs typeface="Arial" pitchFamily="34" charset="0"/>
              </a:rPr>
              <a:t>Prospección, selección, capacitación e inserción laboral   (actualmente no se contempla)</a:t>
            </a:r>
          </a:p>
          <a:p>
            <a:pPr marL="0" marR="0" indent="0" algn="l" defTabSz="914400" rtl="0" eaLnBrk="1" fontAlgn="auto" latinLnBrk="0" hangingPunct="1">
              <a:lnSpc>
                <a:spcPct val="100000"/>
              </a:lnSpc>
              <a:spcBef>
                <a:spcPts val="0"/>
              </a:spcBef>
              <a:spcAft>
                <a:spcPts val="0"/>
              </a:spcAft>
              <a:buClrTx/>
              <a:buSzTx/>
              <a:buFontTx/>
              <a:buNone/>
              <a:tabLst/>
              <a:defRPr/>
            </a:pPr>
            <a:endParaRPr lang="es-ES" sz="1200" dirty="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200" dirty="0">
                <a:latin typeface="Arial" pitchFamily="34" charset="0"/>
                <a:cs typeface="Arial" pitchFamily="34" charset="0"/>
              </a:rPr>
              <a:t>No contempla una </a:t>
            </a:r>
            <a:r>
              <a:rPr lang="es-ES" sz="1200" u="sng" dirty="0">
                <a:latin typeface="Arial" pitchFamily="34" charset="0"/>
                <a:cs typeface="Arial" pitchFamily="34" charset="0"/>
              </a:rPr>
              <a:t>atención integrada</a:t>
            </a:r>
            <a:r>
              <a:rPr lang="es-ES" sz="1200" dirty="0">
                <a:latin typeface="Arial" pitchFamily="34" charset="0"/>
                <a:cs typeface="Arial" pitchFamily="34" charset="0"/>
              </a:rPr>
              <a:t>, ni establece mecanismos de coordinación interinstitucional. </a:t>
            </a:r>
            <a:r>
              <a:rPr lang="es-ES" sz="1200" u="sng" dirty="0">
                <a:latin typeface="Arial" pitchFamily="34" charset="0"/>
                <a:cs typeface="Arial" pitchFamily="34" charset="0"/>
              </a:rPr>
              <a:t>Enfoque de género</a:t>
            </a:r>
            <a:endParaRPr lang="es-ES" sz="1200" dirty="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 sz="1200" dirty="0">
              <a:latin typeface="Arial" pitchFamily="34" charset="0"/>
              <a:cs typeface="Arial" pitchFamily="34" charset="0"/>
            </a:endParaRPr>
          </a:p>
          <a:p>
            <a:endParaRPr lang="es-ES" dirty="0"/>
          </a:p>
        </p:txBody>
      </p:sp>
      <p:sp>
        <p:nvSpPr>
          <p:cNvPr id="4" name="3 Marcador de número de diapositiva"/>
          <p:cNvSpPr>
            <a:spLocks noGrp="1"/>
          </p:cNvSpPr>
          <p:nvPr>
            <p:ph type="sldNum" sz="quarter" idx="10"/>
          </p:nvPr>
        </p:nvSpPr>
        <p:spPr/>
        <p:txBody>
          <a:bodyPr/>
          <a:lstStyle/>
          <a:p>
            <a:fld id="{D88F8C3D-4679-4A78-906A-F480B501451D}" type="slidenum">
              <a:rPr lang="es-CR" smtClean="0"/>
              <a:pPr/>
              <a:t>10</a:t>
            </a:fld>
            <a:endParaRPr lang="es-C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Título"/>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a:t>Haga clic para modificar el estilo de título del patrón</a:t>
            </a:r>
            <a:endParaRPr kumimoji="0" lang="en-US"/>
          </a:p>
        </p:txBody>
      </p:sp>
      <p:sp>
        <p:nvSpPr>
          <p:cNvPr id="17" name="16 Subtítulo"/>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a:t>Haga clic para modificar el estilo de subtítulo del patrón</a:t>
            </a:r>
            <a:endParaRPr kumimoji="0" lang="en-US"/>
          </a:p>
        </p:txBody>
      </p:sp>
      <p:grpSp>
        <p:nvGrpSpPr>
          <p:cNvPr id="2" name="1 Grupo"/>
          <p:cNvGrpSpPr/>
          <p:nvPr/>
        </p:nvGrpSpPr>
        <p:grpSpPr>
          <a:xfrm>
            <a:off x="-5019" y="4953000"/>
            <a:ext cx="12197020"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4BDF68E2-58F2-4D09-BE8B-E3BD06533059}" type="datetimeFigureOut">
              <a:rPr lang="en-US" smtClean="0"/>
              <a:pPr/>
              <a:t>1/25/2021</a:t>
            </a:fld>
            <a:endParaRPr lang="en-US" dirty="0"/>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4FAB73BC-B049-4115-A692-8D63A059BFB8}"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609600" y="1481330"/>
            <a:ext cx="10972800" cy="4386071"/>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2E2D6473-DF6D-4702-B328-E0DD40540A4E}" type="datetimeFigureOut">
              <a:rPr lang="en-US" smtClean="0"/>
              <a:pPr/>
              <a:t>1/25/2021</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4FAB73BC-B049-4115-A692-8D63A059BFB8}" type="slidenum">
              <a:rPr lang="en-US" smtClean="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125351" y="274641"/>
            <a:ext cx="2369960" cy="5592761"/>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41"/>
            <a:ext cx="8432800" cy="5592760"/>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E26F7E3A-B166-407D-9866-32884E7D5B37}" type="datetimeFigureOut">
              <a:rPr lang="en-US" smtClean="0"/>
              <a:pPr/>
              <a:t>1/25/2021</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4FAB73BC-B049-4115-A692-8D63A059BFB8}"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28FC5F6-F338-4AE4-BB23-26385BCFC423}" type="datetimeFigureOut">
              <a:rPr lang="en-US" smtClean="0"/>
              <a:pPr/>
              <a:t>1/25/2021</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6113E31D-E2AB-40D1-8B51-AFA5AFEF393A}" type="slidenum">
              <a:rPr lang="en-US" smtClean="0"/>
              <a:pPr/>
              <a:t>‹Nº›</a:t>
            </a:fld>
            <a:endParaRPr lang="en-US" dirty="0"/>
          </a:p>
        </p:txBody>
      </p:sp>
      <p:sp>
        <p:nvSpPr>
          <p:cNvPr id="7" name="6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20EBB0C4-6273-4C6E-B9BD-2EDC30F1CD52}" type="datetimeFigureOut">
              <a:rPr lang="en-US" smtClean="0"/>
              <a:pPr/>
              <a:t>1/25/2021</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4FAB73BC-B049-4115-A692-8D63A059BFB8}" type="slidenum">
              <a:rPr lang="en-US" smtClean="0"/>
              <a:pPr/>
              <a:t>‹Nº›</a:t>
            </a:fld>
            <a:endParaRPr lang="en-US" dirty="0"/>
          </a:p>
        </p:txBody>
      </p:sp>
      <p:sp>
        <p:nvSpPr>
          <p:cNvPr id="7" name="6 Cheurón"/>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Cheurón"/>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19AB4D41-86C1-4908-B66A-0B50CEB3BF29}" type="datetimeFigureOut">
              <a:rPr lang="en-US" smtClean="0"/>
              <a:pPr/>
              <a:t>1/25/2021</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4FAB73BC-B049-4115-A692-8D63A059BFB8}" type="slidenum">
              <a:rPr lang="en-US" smtClean="0"/>
              <a:pPr/>
              <a:t>‹Nº›</a:t>
            </a:fld>
            <a:endParaRPr lang="en-US" dirty="0"/>
          </a:p>
        </p:txBody>
      </p:sp>
      <p:sp>
        <p:nvSpPr>
          <p:cNvPr id="8" name="7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10972800" cy="1143000"/>
          </a:xfrm>
        </p:spPr>
        <p:txBody>
          <a:bodyPr anchor="ctr"/>
          <a:lstStyle>
            <a:lvl1pPr>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E6426E2C-56C1-4E0D-A793-0088A7FDD37E}" type="datetimeFigureOut">
              <a:rPr lang="en-US" smtClean="0"/>
              <a:pPr/>
              <a:t>1/25/2021</a:t>
            </a:fld>
            <a:endParaRPr lang="en-US" dirty="0"/>
          </a:p>
        </p:txBody>
      </p:sp>
      <p:sp>
        <p:nvSpPr>
          <p:cNvPr id="8" name="7 Marcador de pie de página"/>
          <p:cNvSpPr>
            <a:spLocks noGrp="1"/>
          </p:cNvSpPr>
          <p:nvPr>
            <p:ph type="ftr" sz="quarter" idx="11"/>
          </p:nvPr>
        </p:nvSpPr>
        <p:spPr/>
        <p:txBody>
          <a:bodyPr/>
          <a:lstStyle/>
          <a:p>
            <a:endParaRPr lang="en-US" dirty="0"/>
          </a:p>
        </p:txBody>
      </p:sp>
      <p:sp>
        <p:nvSpPr>
          <p:cNvPr id="9" name="8 Marcador de número de diapositiva"/>
          <p:cNvSpPr>
            <a:spLocks noGrp="1"/>
          </p:cNvSpPr>
          <p:nvPr>
            <p:ph type="sldNum" sz="quarter" idx="12"/>
          </p:nvPr>
        </p:nvSpPr>
        <p:spPr/>
        <p:txBody>
          <a:bodyPr/>
          <a:lstStyle/>
          <a:p>
            <a:fld id="{4FAB73BC-B049-4115-A692-8D63A059BFB8}" type="slidenum">
              <a:rPr lang="en-US" smtClean="0"/>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98624D31-43A5-475A-80CF-332C9F6DCF35}" type="datetimeFigureOut">
              <a:rPr lang="en-US" smtClean="0"/>
              <a:pPr/>
              <a:t>1/25/2021</a:t>
            </a:fld>
            <a:endParaRPr lang="en-US" dirty="0"/>
          </a:p>
        </p:txBody>
      </p:sp>
      <p:sp>
        <p:nvSpPr>
          <p:cNvPr id="4" name="3 Marcador de pie de página"/>
          <p:cNvSpPr>
            <a:spLocks noGrp="1"/>
          </p:cNvSpPr>
          <p:nvPr>
            <p:ph type="ftr" sz="quarter" idx="11"/>
          </p:nvPr>
        </p:nvSpPr>
        <p:spPr/>
        <p:txBody>
          <a:bodyPr/>
          <a:lstStyle/>
          <a:p>
            <a:endParaRPr lang="en-US" dirty="0"/>
          </a:p>
        </p:txBody>
      </p:sp>
      <p:sp>
        <p:nvSpPr>
          <p:cNvPr id="5" name="4 Marcador de número de diapositiva"/>
          <p:cNvSpPr>
            <a:spLocks noGrp="1"/>
          </p:cNvSpPr>
          <p:nvPr>
            <p:ph type="sldNum" sz="quarter" idx="12"/>
          </p:nvPr>
        </p:nvSpPr>
        <p:spPr/>
        <p:txBody>
          <a:bodyPr/>
          <a:lstStyle/>
          <a:p>
            <a:fld id="{4FAB73BC-B049-4115-A692-8D63A059BFB8}" type="slidenum">
              <a:rPr lang="en-US" smtClean="0"/>
              <a:pPr/>
              <a:t>‹Nº›</a:t>
            </a:fld>
            <a:endParaRPr lang="en-US" dirty="0"/>
          </a:p>
        </p:txBody>
      </p:sp>
      <p:sp>
        <p:nvSpPr>
          <p:cNvPr id="6" name="5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D94136C-8742-45B2-AF27-D93DF72833A9}" type="datetimeFigureOut">
              <a:rPr lang="en-US" smtClean="0"/>
              <a:pPr/>
              <a:t>1/25/2021</a:t>
            </a:fld>
            <a:endParaRPr lang="en-US" dirty="0"/>
          </a:p>
        </p:txBody>
      </p:sp>
      <p:sp>
        <p:nvSpPr>
          <p:cNvPr id="3" name="2 Marcador de pie de página"/>
          <p:cNvSpPr>
            <a:spLocks noGrp="1"/>
          </p:cNvSpPr>
          <p:nvPr>
            <p:ph type="ftr" sz="quarter" idx="11"/>
          </p:nvPr>
        </p:nvSpPr>
        <p:spPr/>
        <p:txBody>
          <a:bodyPr/>
          <a:lstStyle/>
          <a:p>
            <a:endParaRPr lang="en-US" dirty="0"/>
          </a:p>
        </p:txBody>
      </p:sp>
      <p:sp>
        <p:nvSpPr>
          <p:cNvPr id="4" name="3 Marcador de número de diapositiva"/>
          <p:cNvSpPr>
            <a:spLocks noGrp="1"/>
          </p:cNvSpPr>
          <p:nvPr>
            <p:ph type="sldNum" sz="quarter" idx="12"/>
          </p:nvPr>
        </p:nvSpPr>
        <p:spPr/>
        <p:txBody>
          <a:bodyPr/>
          <a:lstStyle/>
          <a:p>
            <a:fld id="{4FAB73BC-B049-4115-A692-8D63A059BFB8}"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8969376" y="6407944"/>
            <a:ext cx="2560320" cy="365760"/>
          </a:xfrm>
        </p:spPr>
        <p:txBody>
          <a:bodyPr/>
          <a:lstStyle/>
          <a:p>
            <a:fld id="{32ABBEA6-7C60-4B02-AE87-00D78D8422AF}" type="datetimeFigureOut">
              <a:rPr lang="en-US" smtClean="0"/>
              <a:pPr/>
              <a:t>1/25/2021</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4FAB73BC-B049-4115-A692-8D63A059BFB8}" type="slidenum">
              <a:rPr lang="en-US" smtClean="0"/>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a:t>Haga clic para modificar el estilo de texto del patrón</a:t>
            </a:r>
          </a:p>
        </p:txBody>
      </p:sp>
      <p:sp>
        <p:nvSpPr>
          <p:cNvPr id="3" name="2 Marcador de posición de imagen"/>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C9CAD897-D46E-4AD2-BD9B-49DD3E640873}" type="datetimeFigureOut">
              <a:rPr lang="en-US" smtClean="0"/>
              <a:pPr/>
              <a:t>1/25/2021</a:t>
            </a:fld>
            <a:endParaRPr lang="en-US" dirty="0"/>
          </a:p>
        </p:txBody>
      </p:sp>
      <p:sp>
        <p:nvSpPr>
          <p:cNvPr id="6" name="5 Marcador de pie de página"/>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4FAB73BC-B049-4115-A692-8D63A059BFB8}" type="slidenum">
              <a:rPr lang="en-US" smtClean="0"/>
              <a:pPr/>
              <a:t>‹Nº›</a:t>
            </a:fld>
            <a:endParaRPr lang="en-US" dirty="0"/>
          </a:p>
        </p:txBody>
      </p:sp>
      <p:sp>
        <p:nvSpPr>
          <p:cNvPr id="2" name="1 Título"/>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a:t>Haga clic para modificar el estilo de título del patrón</a:t>
            </a:r>
            <a:endParaRPr kumimoji="0" lang="en-US"/>
          </a:p>
        </p:txBody>
      </p:sp>
      <p:sp>
        <p:nvSpPr>
          <p:cNvPr id="8" name="7 Forma libre"/>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Triángulo rectángulo"/>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Conector recto"/>
          <p:cNvCxnSpPr/>
          <p:nvPr/>
        </p:nvCxnSpPr>
        <p:spPr>
          <a:xfrm>
            <a:off x="-12315"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Cheurón"/>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Forma libre"/>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Triángulo rectángulo"/>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Conector recto"/>
          <p:cNvCxnSpPr/>
          <p:nvPr/>
        </p:nvCxnSpPr>
        <p:spPr>
          <a:xfrm>
            <a:off x="-12315"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s-ES"/>
              <a:t>Haga clic para modificar el estilo de título del patrón</a:t>
            </a:r>
            <a:endParaRPr kumimoji="0" lang="en-US"/>
          </a:p>
        </p:txBody>
      </p:sp>
      <p:sp>
        <p:nvSpPr>
          <p:cNvPr id="30" name="29 Marcador de texto"/>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9 Marcador de fecha"/>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98624D31-43A5-475A-80CF-332C9F6DCF35}" type="datetimeFigureOut">
              <a:rPr lang="en-US" smtClean="0"/>
              <a:pPr/>
              <a:t>1/25/2021</a:t>
            </a:fld>
            <a:endParaRPr lang="en-US" dirty="0"/>
          </a:p>
        </p:txBody>
      </p:sp>
      <p:sp>
        <p:nvSpPr>
          <p:cNvPr id="22" name="21 Marcador de pie de página"/>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17 Marcador de número de diapositiva"/>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4FAB73BC-B049-4115-A692-8D63A059BFB8}"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buscoempleocr.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94282" y="583369"/>
            <a:ext cx="10363200" cy="1829761"/>
          </a:xfrm>
        </p:spPr>
        <p:txBody>
          <a:bodyPr>
            <a:normAutofit fontScale="90000"/>
          </a:bodyPr>
          <a:lstStyle/>
          <a:p>
            <a:pPr lvl="8" algn="ctr" rtl="0">
              <a:lnSpc>
                <a:spcPct val="85000"/>
              </a:lnSpc>
              <a:spcBef>
                <a:spcPct val="0"/>
              </a:spcBef>
            </a:pPr>
            <a:r>
              <a:rPr lang="es-ES" sz="6000" dirty="0">
                <a:solidFill>
                  <a:schemeClr val="accent4">
                    <a:lumMod val="75000"/>
                  </a:schemeClr>
                </a:solidFill>
              </a:rPr>
              <a:t>Evaluación Programa Empléate</a:t>
            </a:r>
            <a:r>
              <a:rPr lang="es-ES" sz="6000" dirty="0"/>
              <a:t/>
            </a:r>
            <a:br>
              <a:rPr lang="es-ES" sz="6000" dirty="0"/>
            </a:br>
            <a:r>
              <a:rPr lang="es-ES" sz="6000" dirty="0"/>
              <a:t/>
            </a:r>
            <a:br>
              <a:rPr lang="es-ES" sz="6000" dirty="0"/>
            </a:br>
            <a:r>
              <a:rPr lang="es-ES" sz="4000" dirty="0"/>
              <a:t>Modalidad Aprender Haciendo</a:t>
            </a:r>
            <a:endParaRPr lang="es-ES" sz="6000" dirty="0"/>
          </a:p>
        </p:txBody>
      </p:sp>
      <p:sp>
        <p:nvSpPr>
          <p:cNvPr id="3" name="Marcador de contenido 2"/>
          <p:cNvSpPr>
            <a:spLocks noGrp="1"/>
          </p:cNvSpPr>
          <p:nvPr>
            <p:ph type="subTitle" idx="1"/>
          </p:nvPr>
        </p:nvSpPr>
        <p:spPr>
          <a:xfrm>
            <a:off x="944381" y="2457364"/>
            <a:ext cx="10363200" cy="1199704"/>
          </a:xfrm>
        </p:spPr>
        <p:txBody>
          <a:bodyPr>
            <a:normAutofit fontScale="25000" lnSpcReduction="20000"/>
          </a:bodyPr>
          <a:lstStyle/>
          <a:p>
            <a:pPr marL="0" indent="0" algn="ctr">
              <a:buNone/>
            </a:pPr>
            <a:endParaRPr lang="es-ES" sz="3600" dirty="0"/>
          </a:p>
          <a:p>
            <a:pPr algn="ctr"/>
            <a:endParaRPr lang="es-ES" sz="3600" dirty="0"/>
          </a:p>
          <a:p>
            <a:pPr algn="ctr"/>
            <a:r>
              <a:rPr lang="es-ES" sz="17600" b="1" dirty="0">
                <a:solidFill>
                  <a:schemeClr val="accent4">
                    <a:lumMod val="60000"/>
                    <a:lumOff val="40000"/>
                  </a:schemeClr>
                </a:solidFill>
              </a:rPr>
              <a:t>Período 2012-2015</a:t>
            </a:r>
          </a:p>
          <a:p>
            <a:pPr algn="ctr"/>
            <a:endParaRPr lang="es-ES" sz="3600" dirty="0"/>
          </a:p>
          <a:p>
            <a:pPr algn="r"/>
            <a:endParaRPr lang="es-ES" sz="11200" dirty="0"/>
          </a:p>
          <a:p>
            <a:r>
              <a:rPr lang="es-ES" sz="11200" dirty="0"/>
              <a:t> MIDEPLAN</a:t>
            </a:r>
          </a:p>
          <a:p>
            <a:r>
              <a:rPr lang="es-ES" sz="11200" dirty="0" err="1"/>
              <a:t>MTSS</a:t>
            </a:r>
            <a:endParaRPr lang="es-ES" sz="11200" dirty="0"/>
          </a:p>
        </p:txBody>
      </p:sp>
    </p:spTree>
    <p:extLst>
      <p:ext uri="{BB962C8B-B14F-4D97-AF65-F5344CB8AC3E}">
        <p14:creationId xmlns:p14="http://schemas.microsoft.com/office/powerpoint/2010/main" val="3103045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30479" y="283601"/>
            <a:ext cx="10242124" cy="6042248"/>
          </a:xfrm>
        </p:spPr>
        <p:txBody>
          <a:bodyPr>
            <a:normAutofit/>
          </a:bodyPr>
          <a:lstStyle/>
          <a:p>
            <a:pPr marL="0" indent="0">
              <a:buNone/>
            </a:pPr>
            <a:r>
              <a:rPr lang="es-ES" b="1" cap="small" dirty="0">
                <a:solidFill>
                  <a:schemeClr val="accent4"/>
                </a:solidFill>
                <a:latin typeface="Arial" pitchFamily="34" charset="0"/>
                <a:cs typeface="Arial" pitchFamily="34" charset="0"/>
              </a:rPr>
              <a:t>Empléate muestra debilidades en su diseño, que disminuyen las posibilidades de éxito del programa.</a:t>
            </a:r>
          </a:p>
          <a:p>
            <a:pPr marL="0" indent="0" algn="just">
              <a:buNone/>
            </a:pPr>
            <a:endParaRPr lang="es-ES" b="1" cap="small" dirty="0">
              <a:solidFill>
                <a:schemeClr val="accent4"/>
              </a:solidFill>
              <a:latin typeface="Arial" pitchFamily="34" charset="0"/>
              <a:cs typeface="Arial" pitchFamily="34" charset="0"/>
            </a:endParaRPr>
          </a:p>
          <a:p>
            <a:pPr algn="just"/>
            <a:endParaRPr lang="es-ES" sz="2400" b="1" dirty="0">
              <a:latin typeface="Arial" pitchFamily="34" charset="0"/>
              <a:cs typeface="Arial" pitchFamily="34" charset="0"/>
            </a:endParaRPr>
          </a:p>
          <a:p>
            <a:pPr algn="just"/>
            <a:r>
              <a:rPr lang="es-ES" sz="2400" dirty="0">
                <a:latin typeface="Arial" pitchFamily="34" charset="0"/>
                <a:cs typeface="Arial" pitchFamily="34" charset="0"/>
              </a:rPr>
              <a:t>El diseño contempló una secuencia ordenada de apoyos orientados hacia el empleo (itinerario), pero ni era completa, ni se definieron con precisión cada uno de los apoyos que sí incluía. </a:t>
            </a:r>
          </a:p>
          <a:p>
            <a:pPr marL="0" indent="0" algn="just">
              <a:buNone/>
            </a:pPr>
            <a:endParaRPr lang="es-ES" sz="2400" dirty="0">
              <a:latin typeface="Arial" pitchFamily="34" charset="0"/>
              <a:cs typeface="Arial" pitchFamily="34" charset="0"/>
            </a:endParaRPr>
          </a:p>
          <a:p>
            <a:pPr algn="just"/>
            <a:r>
              <a:rPr lang="es-ES" sz="2400" dirty="0">
                <a:latin typeface="Arial" pitchFamily="34" charset="0"/>
                <a:cs typeface="Arial" pitchFamily="34" charset="0"/>
              </a:rPr>
              <a:t>El diseño no tuvo en cuenta las necesidades múltiples de la población meta. No se definieron:</a:t>
            </a:r>
          </a:p>
          <a:p>
            <a:pPr lvl="1" algn="just">
              <a:spcBef>
                <a:spcPts val="1200"/>
              </a:spcBef>
            </a:pPr>
            <a:r>
              <a:rPr lang="es-ES" sz="2200" dirty="0">
                <a:latin typeface="Arial" pitchFamily="34" charset="0"/>
                <a:cs typeface="Arial" pitchFamily="34" charset="0"/>
              </a:rPr>
              <a:t>Mecanismos estables y explícitos de coordinación con otros agentes.</a:t>
            </a:r>
          </a:p>
          <a:p>
            <a:pPr lvl="1" algn="just">
              <a:spcBef>
                <a:spcPts val="1200"/>
              </a:spcBef>
            </a:pPr>
            <a:r>
              <a:rPr lang="es-ES" sz="2200" dirty="0">
                <a:latin typeface="Arial" pitchFamily="34" charset="0"/>
                <a:cs typeface="Arial" pitchFamily="34" charset="0"/>
              </a:rPr>
              <a:t>Mecanismos de referencia.</a:t>
            </a:r>
            <a:endParaRPr lang="es-ES" sz="2200" b="1" dirty="0">
              <a:latin typeface="Arial" pitchFamily="34" charset="0"/>
              <a:cs typeface="Arial" pitchFamily="34" charset="0"/>
            </a:endParaRPr>
          </a:p>
          <a:p>
            <a:pPr marL="0" indent="0" algn="just">
              <a:buNone/>
            </a:pPr>
            <a:endParaRPr lang="es-ES" dirty="0"/>
          </a:p>
          <a:p>
            <a:pPr marL="0" indent="0">
              <a:buNone/>
            </a:pPr>
            <a:endParaRPr lang="es-ES" dirty="0"/>
          </a:p>
        </p:txBody>
      </p:sp>
    </p:spTree>
    <p:extLst>
      <p:ext uri="{BB962C8B-B14F-4D97-AF65-F5344CB8AC3E}">
        <p14:creationId xmlns:p14="http://schemas.microsoft.com/office/powerpoint/2010/main" val="1787646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8340" y="2283311"/>
            <a:ext cx="10515600" cy="1325563"/>
          </a:xfrm>
        </p:spPr>
        <p:txBody>
          <a:bodyPr>
            <a:normAutofit/>
          </a:bodyPr>
          <a:lstStyle/>
          <a:p>
            <a:pPr algn="ctr"/>
            <a:r>
              <a:rPr lang="es-ES" dirty="0">
                <a:latin typeface="Arial" pitchFamily="34" charset="0"/>
                <a:cs typeface="Arial" pitchFamily="34" charset="0"/>
              </a:rPr>
              <a:t>Conclusiones sobre Procesos</a:t>
            </a:r>
          </a:p>
        </p:txBody>
      </p:sp>
    </p:spTree>
    <p:extLst>
      <p:ext uri="{BB962C8B-B14F-4D97-AF65-F5344CB8AC3E}">
        <p14:creationId xmlns:p14="http://schemas.microsoft.com/office/powerpoint/2010/main" val="3188109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88101" y="465250"/>
            <a:ext cx="10515600" cy="5965530"/>
          </a:xfrm>
        </p:spPr>
        <p:txBody>
          <a:bodyPr>
            <a:noAutofit/>
          </a:bodyPr>
          <a:lstStyle/>
          <a:p>
            <a:r>
              <a:rPr lang="es-ES" sz="2400" b="1" cap="small" dirty="0">
                <a:solidFill>
                  <a:schemeClr val="accent4"/>
                </a:solidFill>
                <a:latin typeface="Arial" pitchFamily="34" charset="0"/>
                <a:cs typeface="Arial" pitchFamily="34" charset="0"/>
              </a:rPr>
              <a:t>los procesos de Empléate muestran debilidades que dificultan la consecución de los resultados esperados</a:t>
            </a:r>
          </a:p>
          <a:p>
            <a:pPr>
              <a:buNone/>
            </a:pPr>
            <a:endParaRPr lang="es-ES" sz="2400" b="1" cap="small" dirty="0">
              <a:solidFill>
                <a:schemeClr val="accent4"/>
              </a:solidFill>
              <a:latin typeface="Arial" pitchFamily="34" charset="0"/>
              <a:cs typeface="Arial" pitchFamily="34" charset="0"/>
            </a:endParaRPr>
          </a:p>
          <a:p>
            <a:pPr>
              <a:spcBef>
                <a:spcPct val="0"/>
              </a:spcBef>
              <a:buNone/>
            </a:pPr>
            <a:r>
              <a:rPr lang="es-ES" sz="3200" b="1" dirty="0">
                <a:solidFill>
                  <a:srgbClr val="0070C0"/>
                </a:solidFill>
                <a:effectLst>
                  <a:outerShdw blurRad="31750" dist="25400" dir="5400000" algn="tl" rotWithShape="0">
                    <a:srgbClr val="000000">
                      <a:alpha val="25000"/>
                    </a:srgbClr>
                  </a:outerShdw>
                </a:effectLst>
                <a:latin typeface="Arial" pitchFamily="34" charset="0"/>
                <a:ea typeface="+mj-ea"/>
                <a:cs typeface="Arial" pitchFamily="34" charset="0"/>
              </a:rPr>
              <a:t>Prospección</a:t>
            </a:r>
          </a:p>
          <a:p>
            <a:pPr algn="just"/>
            <a:r>
              <a:rPr lang="es-ES" sz="2400" dirty="0">
                <a:latin typeface="Arial" pitchFamily="34" charset="0"/>
                <a:cs typeface="Arial" pitchFamily="34" charset="0"/>
              </a:rPr>
              <a:t>No se realiza prospección formal, pero sí se hacen estudios informales o se consultan otros estudios.</a:t>
            </a:r>
          </a:p>
          <a:p>
            <a:pPr lvl="2" algn="just">
              <a:spcBef>
                <a:spcPts val="1200"/>
              </a:spcBef>
              <a:buNone/>
            </a:pPr>
            <a:r>
              <a:rPr lang="es-ES" sz="2400" dirty="0">
                <a:latin typeface="Arial" pitchFamily="34" charset="0"/>
                <a:cs typeface="Arial" pitchFamily="34" charset="0"/>
              </a:rPr>
              <a:t>	Jóvenes capacitados en áreas no demandadas por el mercado dificultando su inserción laboral.</a:t>
            </a:r>
          </a:p>
          <a:p>
            <a:pPr algn="just">
              <a:spcBef>
                <a:spcPts val="1800"/>
              </a:spcBef>
            </a:pPr>
            <a:r>
              <a:rPr lang="es-ES" sz="2400" dirty="0">
                <a:latin typeface="Arial" pitchFamily="34" charset="0"/>
                <a:cs typeface="Arial" pitchFamily="34" charset="0"/>
              </a:rPr>
              <a:t>Se pide a los Centros de Formación realizar estudios de prospección.</a:t>
            </a:r>
          </a:p>
          <a:p>
            <a:pPr marL="900113" lvl="1" indent="0" algn="just">
              <a:spcBef>
                <a:spcPts val="1200"/>
              </a:spcBef>
              <a:buNone/>
            </a:pPr>
            <a:r>
              <a:rPr lang="es-ES" sz="2400" dirty="0">
                <a:latin typeface="Arial" pitchFamily="34" charset="0"/>
                <a:cs typeface="Arial" pitchFamily="34" charset="0"/>
              </a:rPr>
              <a:t>	Los Centros de Formación pueden “acomodar” necesidades del mercado a su oferta programática.  </a:t>
            </a:r>
          </a:p>
          <a:p>
            <a:pPr marL="0" indent="0">
              <a:buNone/>
            </a:pPr>
            <a:r>
              <a:rPr lang="es-ES" sz="2400" dirty="0">
                <a:solidFill>
                  <a:schemeClr val="accent4"/>
                </a:solidFill>
                <a:latin typeface="Arial" pitchFamily="34" charset="0"/>
                <a:cs typeface="Arial" pitchFamily="34" charset="0"/>
              </a:rPr>
              <a:t>	</a:t>
            </a:r>
          </a:p>
        </p:txBody>
      </p:sp>
      <p:sp>
        <p:nvSpPr>
          <p:cNvPr id="14" name="13 Flecha doblada hacia arriba"/>
          <p:cNvSpPr/>
          <p:nvPr/>
        </p:nvSpPr>
        <p:spPr>
          <a:xfrm rot="5400000">
            <a:off x="1420318" y="3084227"/>
            <a:ext cx="592108" cy="38974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Flecha doblada hacia arriba"/>
          <p:cNvSpPr/>
          <p:nvPr/>
        </p:nvSpPr>
        <p:spPr>
          <a:xfrm rot="5400000">
            <a:off x="1456551" y="4502041"/>
            <a:ext cx="519641" cy="38974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837894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68573" y="450263"/>
            <a:ext cx="3823742" cy="5965530"/>
          </a:xfrm>
        </p:spPr>
        <p:txBody>
          <a:bodyPr>
            <a:noAutofit/>
          </a:bodyPr>
          <a:lstStyle/>
          <a:p>
            <a:pPr marL="0" indent="0">
              <a:spcBef>
                <a:spcPct val="0"/>
              </a:spcBef>
              <a:buNone/>
            </a:pPr>
            <a:r>
              <a:rPr lang="es-ES" sz="3200" b="1" dirty="0">
                <a:solidFill>
                  <a:srgbClr val="0070C0"/>
                </a:solidFill>
                <a:effectLst>
                  <a:outerShdw blurRad="31750" dist="25400" dir="5400000" algn="tl" rotWithShape="0">
                    <a:srgbClr val="000000">
                      <a:alpha val="25000"/>
                    </a:srgbClr>
                  </a:outerShdw>
                </a:effectLst>
                <a:latin typeface="Arial" pitchFamily="34" charset="0"/>
                <a:ea typeface="+mj-ea"/>
                <a:cs typeface="Arial" pitchFamily="34" charset="0"/>
              </a:rPr>
              <a:t>Habilitación de ventanilla </a:t>
            </a:r>
          </a:p>
          <a:p>
            <a:pPr marL="0" indent="0">
              <a:spcBef>
                <a:spcPts val="1200"/>
              </a:spcBef>
              <a:buNone/>
            </a:pPr>
            <a:r>
              <a:rPr lang="es-ES" sz="2400" dirty="0">
                <a:latin typeface="Arial" pitchFamily="34" charset="0"/>
                <a:cs typeface="Arial" pitchFamily="34" charset="0"/>
              </a:rPr>
              <a:t>Se ha logrado habilitar ventanilla en</a:t>
            </a:r>
            <a:r>
              <a:rPr lang="es-ES" sz="2400" b="1" dirty="0">
                <a:latin typeface="Arial" pitchFamily="34" charset="0"/>
                <a:cs typeface="Arial" pitchFamily="34" charset="0"/>
              </a:rPr>
              <a:t> un 67</a:t>
            </a:r>
            <a:r>
              <a:rPr lang="es-ES" sz="2400" dirty="0">
                <a:latin typeface="Arial" pitchFamily="34" charset="0"/>
                <a:cs typeface="Arial" pitchFamily="34" charset="0"/>
              </a:rPr>
              <a:t>% de los </a:t>
            </a:r>
            <a:r>
              <a:rPr lang="es-ES" sz="2400" b="1" dirty="0">
                <a:latin typeface="Arial" pitchFamily="34" charset="0"/>
                <a:cs typeface="Arial" pitchFamily="34" charset="0"/>
              </a:rPr>
              <a:t>cantones prioritarios </a:t>
            </a:r>
            <a:r>
              <a:rPr lang="es-ES" sz="2400" dirty="0">
                <a:latin typeface="Arial" pitchFamily="34" charset="0"/>
                <a:cs typeface="Arial" pitchFamily="34" charset="0"/>
              </a:rPr>
              <a:t>(25 de los 37).  </a:t>
            </a:r>
          </a:p>
          <a:p>
            <a:pPr marL="0" indent="0">
              <a:spcBef>
                <a:spcPts val="1200"/>
              </a:spcBef>
              <a:buNone/>
            </a:pPr>
            <a:r>
              <a:rPr lang="es-ES" sz="2400" dirty="0">
                <a:latin typeface="Arial" pitchFamily="34" charset="0"/>
                <a:cs typeface="Arial" pitchFamily="34" charset="0"/>
              </a:rPr>
              <a:t>Se ha habilitado ventanilla en </a:t>
            </a:r>
            <a:r>
              <a:rPr lang="es-ES" sz="2400" b="1" dirty="0">
                <a:latin typeface="Arial" pitchFamily="34" charset="0"/>
                <a:cs typeface="Arial" pitchFamily="34" charset="0"/>
              </a:rPr>
              <a:t>16 </a:t>
            </a:r>
            <a:r>
              <a:rPr lang="es-ES" sz="2400" dirty="0">
                <a:latin typeface="Arial" pitchFamily="34" charset="0"/>
                <a:cs typeface="Arial" pitchFamily="34" charset="0"/>
              </a:rPr>
              <a:t>cantones </a:t>
            </a:r>
            <a:r>
              <a:rPr lang="es-ES" sz="2400" b="1" dirty="0">
                <a:latin typeface="Arial" pitchFamily="34" charset="0"/>
                <a:cs typeface="Arial" pitchFamily="34" charset="0"/>
              </a:rPr>
              <a:t>no prioritarios</a:t>
            </a:r>
            <a:r>
              <a:rPr lang="es-ES" sz="2400" dirty="0">
                <a:latin typeface="Arial" pitchFamily="34" charset="0"/>
                <a:cs typeface="Arial" pitchFamily="34" charset="0"/>
              </a:rPr>
              <a:t>.</a:t>
            </a:r>
          </a:p>
          <a:p>
            <a:pPr marL="0" indent="0">
              <a:spcBef>
                <a:spcPts val="1200"/>
              </a:spcBef>
              <a:buNone/>
            </a:pPr>
            <a:r>
              <a:rPr lang="es-ES" sz="2400" dirty="0">
                <a:latin typeface="Arial" pitchFamily="34" charset="0"/>
                <a:cs typeface="Arial" pitchFamily="34" charset="0"/>
              </a:rPr>
              <a:t>Se han atendido </a:t>
            </a:r>
            <a:r>
              <a:rPr lang="es-ES" sz="2400" b="1" dirty="0">
                <a:latin typeface="Arial" pitchFamily="34" charset="0"/>
                <a:cs typeface="Arial" pitchFamily="34" charset="0"/>
              </a:rPr>
              <a:t>beneficiarios</a:t>
            </a:r>
            <a:r>
              <a:rPr lang="es-ES" sz="2400" dirty="0">
                <a:latin typeface="Arial" pitchFamily="34" charset="0"/>
                <a:cs typeface="Arial" pitchFamily="34" charset="0"/>
              </a:rPr>
              <a:t> en </a:t>
            </a:r>
            <a:r>
              <a:rPr lang="es-ES" sz="2400" b="1" dirty="0">
                <a:latin typeface="Arial" pitchFamily="34" charset="0"/>
                <a:cs typeface="Arial" pitchFamily="34" charset="0"/>
              </a:rPr>
              <a:t>un 62% </a:t>
            </a:r>
            <a:r>
              <a:rPr lang="es-ES" sz="2400" dirty="0">
                <a:latin typeface="Arial" pitchFamily="34" charset="0"/>
                <a:cs typeface="Arial" pitchFamily="34" charset="0"/>
              </a:rPr>
              <a:t>de los cantones prioritarios.</a:t>
            </a:r>
          </a:p>
        </p:txBody>
      </p:sp>
      <p:pic>
        <p:nvPicPr>
          <p:cNvPr id="5" name="0 Imagen" descr="mapa final empleate.png"/>
          <p:cNvPicPr>
            <a:picLocks/>
          </p:cNvPicPr>
          <p:nvPr/>
        </p:nvPicPr>
        <p:blipFill>
          <a:blip r:embed="rId2"/>
          <a:srcRect r="27702" b="3409"/>
          <a:stretch>
            <a:fillRect/>
          </a:stretch>
        </p:blipFill>
        <p:spPr>
          <a:xfrm>
            <a:off x="3979333" y="890534"/>
            <a:ext cx="8212667" cy="5367866"/>
          </a:xfrm>
          <a:prstGeom prst="rect">
            <a:avLst/>
          </a:prstGeom>
        </p:spPr>
      </p:pic>
      <p:sp>
        <p:nvSpPr>
          <p:cNvPr id="6" name="Rectángulo 4"/>
          <p:cNvSpPr/>
          <p:nvPr/>
        </p:nvSpPr>
        <p:spPr>
          <a:xfrm>
            <a:off x="5925361" y="486076"/>
            <a:ext cx="7240989" cy="400110"/>
          </a:xfrm>
          <a:prstGeom prst="rect">
            <a:avLst/>
          </a:prstGeom>
        </p:spPr>
        <p:txBody>
          <a:bodyPr wrap="square">
            <a:spAutoFit/>
          </a:bodyPr>
          <a:lstStyle/>
          <a:p>
            <a:pPr marL="457200" algn="just">
              <a:spcBef>
                <a:spcPts val="1200"/>
              </a:spcBef>
              <a:spcAft>
                <a:spcPts val="1200"/>
              </a:spcAft>
            </a:pPr>
            <a:r>
              <a:rPr lang="es-ES" sz="2000" b="1" kern="1000" dirty="0">
                <a:solidFill>
                  <a:srgbClr val="4A66AC"/>
                </a:solidFill>
                <a:latin typeface="Arial" panose="020B0604020202020204" pitchFamily="34" charset="0"/>
                <a:ea typeface="Cambria" panose="02040503050406030204" pitchFamily="18" charset="0"/>
                <a:cs typeface="Times New Roman" panose="02020603050405020304" pitchFamily="18" charset="0"/>
              </a:rPr>
              <a:t>Cantones atendidos Programa Empléate, 2015</a:t>
            </a:r>
            <a:endParaRPr lang="es-ES" sz="2000" b="1" kern="1000" dirty="0">
              <a:effectLst/>
              <a:latin typeface="Arial" panose="020B0604020202020204" pitchFamily="34"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837894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28139" y="2335258"/>
            <a:ext cx="10584305" cy="4695122"/>
          </a:xfrm>
        </p:spPr>
        <p:txBody>
          <a:bodyPr>
            <a:normAutofit/>
          </a:bodyPr>
          <a:lstStyle/>
          <a:p>
            <a:r>
              <a:rPr lang="es-ES" sz="2400" dirty="0">
                <a:latin typeface="Arial" pitchFamily="34" charset="0"/>
                <a:cs typeface="Arial" pitchFamily="34" charset="0"/>
              </a:rPr>
              <a:t>Las ventanillas muestran </a:t>
            </a:r>
            <a:r>
              <a:rPr lang="es-ES" sz="2400" b="1" dirty="0">
                <a:latin typeface="Arial" pitchFamily="34" charset="0"/>
                <a:cs typeface="Arial" pitchFamily="34" charset="0"/>
              </a:rPr>
              <a:t>diferencias en la prestación del servicio</a:t>
            </a:r>
          </a:p>
          <a:p>
            <a:pPr marL="809625" lvl="1" indent="-179388">
              <a:spcBef>
                <a:spcPts val="1800"/>
              </a:spcBef>
              <a:buNone/>
            </a:pPr>
            <a:r>
              <a:rPr lang="es-ES" sz="2400" b="1" dirty="0">
                <a:latin typeface="Arial" pitchFamily="34" charset="0"/>
                <a:cs typeface="Arial" pitchFamily="34" charset="0"/>
              </a:rPr>
              <a:t>	</a:t>
            </a:r>
            <a:r>
              <a:rPr lang="es-ES" sz="2400" dirty="0">
                <a:latin typeface="Arial" pitchFamily="34" charset="0"/>
                <a:cs typeface="Arial" pitchFamily="34" charset="0"/>
              </a:rPr>
              <a:t>Inexistencia de orientaciones claras y escritas por parte de la Unidad Ejecutora a los Gestores de Empleo. </a:t>
            </a:r>
          </a:p>
          <a:p>
            <a:pPr marL="809625" lvl="1" indent="-179388">
              <a:spcBef>
                <a:spcPts val="1800"/>
              </a:spcBef>
              <a:buNone/>
            </a:pPr>
            <a:r>
              <a:rPr lang="es-ES" sz="2400" b="1" dirty="0">
                <a:latin typeface="Arial" pitchFamily="34" charset="0"/>
                <a:cs typeface="Arial" pitchFamily="34" charset="0"/>
              </a:rPr>
              <a:t>	</a:t>
            </a:r>
            <a:r>
              <a:rPr lang="es-ES" sz="2400" dirty="0">
                <a:latin typeface="Arial" pitchFamily="34" charset="0"/>
                <a:cs typeface="Arial" pitchFamily="34" charset="0"/>
              </a:rPr>
              <a:t>Existen</a:t>
            </a:r>
            <a:r>
              <a:rPr lang="es-ES" sz="2400" b="1" dirty="0">
                <a:latin typeface="Arial" pitchFamily="34" charset="0"/>
                <a:cs typeface="Arial" pitchFamily="34" charset="0"/>
              </a:rPr>
              <a:t> </a:t>
            </a:r>
            <a:r>
              <a:rPr lang="es-ES" sz="2400" dirty="0">
                <a:latin typeface="Arial" pitchFamily="34" charset="0"/>
                <a:cs typeface="Arial" pitchFamily="34" charset="0"/>
              </a:rPr>
              <a:t>debilidades en la capacitación</a:t>
            </a:r>
            <a:r>
              <a:rPr lang="es-ES" sz="2400" b="1" dirty="0">
                <a:latin typeface="Arial" pitchFamily="34" charset="0"/>
                <a:cs typeface="Arial" pitchFamily="34" charset="0"/>
              </a:rPr>
              <a:t> </a:t>
            </a:r>
            <a:r>
              <a:rPr lang="es-ES" sz="2400" dirty="0">
                <a:latin typeface="Arial" pitchFamily="34" charset="0"/>
                <a:cs typeface="Arial" pitchFamily="34" charset="0"/>
              </a:rPr>
              <a:t>inicial a los Gestores de Empleo, la información brindada es incompleta y superficial.</a:t>
            </a:r>
            <a:endParaRPr lang="es-ES" sz="2400" dirty="0">
              <a:solidFill>
                <a:schemeClr val="accent4"/>
              </a:solidFill>
              <a:latin typeface="Arial" pitchFamily="34" charset="0"/>
              <a:cs typeface="Arial" pitchFamily="34" charset="0"/>
            </a:endParaRPr>
          </a:p>
          <a:p>
            <a:pPr marL="0" indent="0">
              <a:buNone/>
            </a:pPr>
            <a:r>
              <a:rPr lang="es-ES" sz="2400" dirty="0"/>
              <a:t> </a:t>
            </a:r>
          </a:p>
        </p:txBody>
      </p:sp>
      <p:sp>
        <p:nvSpPr>
          <p:cNvPr id="2" name="Título 1"/>
          <p:cNvSpPr>
            <a:spLocks noGrp="1"/>
          </p:cNvSpPr>
          <p:nvPr>
            <p:ph type="title"/>
          </p:nvPr>
        </p:nvSpPr>
        <p:spPr>
          <a:xfrm>
            <a:off x="928140" y="874228"/>
            <a:ext cx="10515600" cy="1325563"/>
          </a:xfrm>
        </p:spPr>
        <p:txBody>
          <a:bodyPr>
            <a:normAutofit/>
          </a:bodyPr>
          <a:lstStyle/>
          <a:p>
            <a:r>
              <a:rPr lang="es-ES" sz="3200" dirty="0">
                <a:solidFill>
                  <a:srgbClr val="0070C0"/>
                </a:solidFill>
                <a:latin typeface="Arial" pitchFamily="34" charset="0"/>
                <a:cs typeface="Arial" pitchFamily="34" charset="0"/>
              </a:rPr>
              <a:t>Habilitación de ventanilla</a:t>
            </a:r>
          </a:p>
        </p:txBody>
      </p:sp>
      <p:sp>
        <p:nvSpPr>
          <p:cNvPr id="4" name="3 Flecha doblada hacia arriba"/>
          <p:cNvSpPr/>
          <p:nvPr/>
        </p:nvSpPr>
        <p:spPr>
          <a:xfrm flipH="1">
            <a:off x="1469034" y="2773173"/>
            <a:ext cx="269823" cy="46469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Flecha doblada hacia arriba"/>
          <p:cNvSpPr/>
          <p:nvPr/>
        </p:nvSpPr>
        <p:spPr>
          <a:xfrm flipH="1">
            <a:off x="1469034" y="3690063"/>
            <a:ext cx="269823" cy="46469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708079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3208" y="981304"/>
            <a:ext cx="10651068" cy="5232399"/>
          </a:xfrm>
        </p:spPr>
        <p:txBody>
          <a:bodyPr>
            <a:noAutofit/>
          </a:bodyPr>
          <a:lstStyle/>
          <a:p>
            <a:pPr algn="just"/>
            <a:r>
              <a:rPr lang="es-ES" sz="2400" dirty="0">
                <a:latin typeface="Arial" pitchFamily="34" charset="0"/>
                <a:cs typeface="Arial" pitchFamily="34" charset="0"/>
              </a:rPr>
              <a:t>Los criterios de selección de centros no aseguran una adecuada selección </a:t>
            </a:r>
          </a:p>
          <a:p>
            <a:pPr algn="just">
              <a:spcBef>
                <a:spcPts val="1200"/>
              </a:spcBef>
            </a:pPr>
            <a:r>
              <a:rPr lang="es-ES" sz="2400" dirty="0">
                <a:latin typeface="Arial" pitchFamily="34" charset="0"/>
                <a:cs typeface="Arial" pitchFamily="34" charset="0"/>
              </a:rPr>
              <a:t>Los centros de formación </a:t>
            </a:r>
            <a:r>
              <a:rPr lang="es-ES" sz="2400" b="1" dirty="0">
                <a:latin typeface="Arial" pitchFamily="34" charset="0"/>
                <a:cs typeface="Arial" pitchFamily="34" charset="0"/>
              </a:rPr>
              <a:t>están concentrados en el GAM </a:t>
            </a:r>
            <a:r>
              <a:rPr lang="es-ES" sz="2400" dirty="0">
                <a:latin typeface="Arial" pitchFamily="34" charset="0"/>
                <a:cs typeface="Arial" pitchFamily="34" charset="0"/>
              </a:rPr>
              <a:t>(</a:t>
            </a:r>
            <a:r>
              <a:rPr lang="es-ES" sz="2400" b="1" dirty="0">
                <a:latin typeface="Arial" pitchFamily="34" charset="0"/>
                <a:cs typeface="Arial" pitchFamily="34" charset="0"/>
              </a:rPr>
              <a:t>67%</a:t>
            </a:r>
            <a:r>
              <a:rPr lang="es-ES" sz="2400" dirty="0">
                <a:latin typeface="Arial" pitchFamily="34" charset="0"/>
                <a:cs typeface="Arial" pitchFamily="34" charset="0"/>
              </a:rPr>
              <a:t>).</a:t>
            </a:r>
          </a:p>
          <a:p>
            <a:pPr marL="900113" lvl="1" indent="0" algn="just">
              <a:spcBef>
                <a:spcPts val="1200"/>
              </a:spcBef>
              <a:buNone/>
            </a:pPr>
            <a:r>
              <a:rPr lang="es-ES" sz="2200" dirty="0">
                <a:latin typeface="Arial" pitchFamily="34" charset="0"/>
                <a:cs typeface="Arial" pitchFamily="34" charset="0"/>
              </a:rPr>
              <a:t>	Diferencias en la posibilidad de acceso de la población objetivo a la capacitación.</a:t>
            </a:r>
          </a:p>
          <a:p>
            <a:pPr algn="just">
              <a:spcBef>
                <a:spcPts val="1200"/>
              </a:spcBef>
            </a:pPr>
            <a:r>
              <a:rPr lang="es-ES" sz="2400" dirty="0">
                <a:latin typeface="Arial" pitchFamily="34" charset="0"/>
                <a:cs typeface="Arial" pitchFamily="34" charset="0"/>
              </a:rPr>
              <a:t>Existe una tendencia a </a:t>
            </a:r>
            <a:r>
              <a:rPr lang="es-ES" sz="2400" b="1" dirty="0">
                <a:latin typeface="Arial" pitchFamily="34" charset="0"/>
                <a:cs typeface="Arial" pitchFamily="34" charset="0"/>
              </a:rPr>
              <a:t>mantener la misma oferta formativa</a:t>
            </a:r>
            <a:r>
              <a:rPr lang="es-ES" sz="2400" dirty="0">
                <a:latin typeface="Arial" pitchFamily="34" charset="0"/>
                <a:cs typeface="Arial" pitchFamily="34" charset="0"/>
              </a:rPr>
              <a:t>. </a:t>
            </a:r>
          </a:p>
          <a:p>
            <a:pPr marL="900113" lvl="1" indent="0" algn="just">
              <a:spcBef>
                <a:spcPts val="1200"/>
              </a:spcBef>
              <a:buNone/>
            </a:pPr>
            <a:r>
              <a:rPr lang="es-ES" sz="2200" dirty="0">
                <a:latin typeface="Arial" pitchFamily="34" charset="0"/>
                <a:cs typeface="Arial" pitchFamily="34" charset="0"/>
              </a:rPr>
              <a:t>	Saturación del mercado de trabajo en especialidades y zonas concretas.</a:t>
            </a:r>
          </a:p>
          <a:p>
            <a:pPr algn="just">
              <a:spcBef>
                <a:spcPts val="1200"/>
              </a:spcBef>
            </a:pPr>
            <a:r>
              <a:rPr lang="es-ES" sz="2400" b="1" dirty="0">
                <a:latin typeface="Arial" pitchFamily="34" charset="0"/>
                <a:cs typeface="Arial" pitchFamily="34" charset="0"/>
              </a:rPr>
              <a:t>No se establecen lineamientos </a:t>
            </a:r>
            <a:r>
              <a:rPr lang="es-ES" sz="2400" dirty="0">
                <a:latin typeface="Arial" pitchFamily="34" charset="0"/>
                <a:cs typeface="Arial" pitchFamily="34" charset="0"/>
              </a:rPr>
              <a:t>sobre las características de los cursos ni hay un seguimiento de la calidad de la formación.</a:t>
            </a:r>
          </a:p>
          <a:p>
            <a:pPr algn="just">
              <a:spcBef>
                <a:spcPts val="1200"/>
              </a:spcBef>
            </a:pPr>
            <a:r>
              <a:rPr lang="es-ES" sz="2400" b="1" dirty="0">
                <a:latin typeface="Arial" pitchFamily="34" charset="0"/>
                <a:cs typeface="Arial" pitchFamily="34" charset="0"/>
              </a:rPr>
              <a:t>No existen orientaciones </a:t>
            </a:r>
            <a:r>
              <a:rPr lang="es-ES" sz="2400" dirty="0">
                <a:latin typeface="Arial" pitchFamily="34" charset="0"/>
                <a:cs typeface="Arial" pitchFamily="34" charset="0"/>
              </a:rPr>
              <a:t>sobre cómo realizar la capacitación en habilidades blandas y sólo un </a:t>
            </a:r>
            <a:r>
              <a:rPr lang="es-ES" sz="2400" b="1" dirty="0">
                <a:latin typeface="Arial" pitchFamily="34" charset="0"/>
                <a:cs typeface="Arial" pitchFamily="34" charset="0"/>
              </a:rPr>
              <a:t>42%</a:t>
            </a:r>
            <a:r>
              <a:rPr lang="es-ES" sz="2400" dirty="0">
                <a:latin typeface="Arial" pitchFamily="34" charset="0"/>
                <a:cs typeface="Arial" pitchFamily="34" charset="0"/>
              </a:rPr>
              <a:t> de los jóvenes la recibieron.</a:t>
            </a:r>
          </a:p>
        </p:txBody>
      </p:sp>
      <p:sp>
        <p:nvSpPr>
          <p:cNvPr id="2" name="Título 1"/>
          <p:cNvSpPr>
            <a:spLocks noGrp="1"/>
          </p:cNvSpPr>
          <p:nvPr>
            <p:ph type="title"/>
          </p:nvPr>
        </p:nvSpPr>
        <p:spPr>
          <a:xfrm>
            <a:off x="913707" y="-162555"/>
            <a:ext cx="10515600" cy="1325563"/>
          </a:xfrm>
        </p:spPr>
        <p:txBody>
          <a:bodyPr>
            <a:normAutofit/>
          </a:bodyPr>
          <a:lstStyle/>
          <a:p>
            <a:pPr algn="ctr"/>
            <a:r>
              <a:rPr lang="es-ES" sz="3200" dirty="0">
                <a:solidFill>
                  <a:srgbClr val="0070C0"/>
                </a:solidFill>
                <a:latin typeface="Arial" pitchFamily="34" charset="0"/>
                <a:cs typeface="Arial" pitchFamily="34" charset="0"/>
              </a:rPr>
              <a:t>Identificación de cursos y centros de formación</a:t>
            </a:r>
            <a:endParaRPr lang="es-ES" sz="4000" dirty="0">
              <a:latin typeface="Arial" pitchFamily="34" charset="0"/>
              <a:cs typeface="Arial" pitchFamily="34" charset="0"/>
            </a:endParaRPr>
          </a:p>
        </p:txBody>
      </p:sp>
      <p:sp>
        <p:nvSpPr>
          <p:cNvPr id="4" name="3 Flecha doblada hacia arriba"/>
          <p:cNvSpPr/>
          <p:nvPr/>
        </p:nvSpPr>
        <p:spPr>
          <a:xfrm rot="5400000">
            <a:off x="1336630" y="2111995"/>
            <a:ext cx="519641" cy="389744"/>
          </a:xfrm>
          <a:prstGeom prst="bentUpArrow">
            <a:avLst>
              <a:gd name="adj1" fmla="val 25001"/>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Flecha doblada hacia arriba"/>
          <p:cNvSpPr/>
          <p:nvPr/>
        </p:nvSpPr>
        <p:spPr>
          <a:xfrm rot="5400000">
            <a:off x="1404085" y="3301117"/>
            <a:ext cx="384732" cy="38974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866485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93228" y="820584"/>
            <a:ext cx="10974050" cy="4905659"/>
          </a:xfrm>
        </p:spPr>
        <p:txBody>
          <a:bodyPr>
            <a:noAutofit/>
          </a:bodyPr>
          <a:lstStyle/>
          <a:p>
            <a:r>
              <a:rPr lang="es-ES" sz="2400" dirty="0">
                <a:latin typeface="Arial" pitchFamily="34" charset="0"/>
                <a:cs typeface="Arial" pitchFamily="34" charset="0"/>
              </a:rPr>
              <a:t>Ambigüedad en la definición de la situación educativa de la población meta. </a:t>
            </a:r>
          </a:p>
          <a:p>
            <a:pPr>
              <a:spcBef>
                <a:spcPts val="1800"/>
              </a:spcBef>
            </a:pPr>
            <a:r>
              <a:rPr lang="es-ES" sz="2400" dirty="0">
                <a:latin typeface="Arial" pitchFamily="34" charset="0"/>
                <a:cs typeface="Arial" pitchFamily="34" charset="0"/>
              </a:rPr>
              <a:t>No hay homogeneidad en la aplicación del método para medir  pobreza (FIS o Línea de pobreza).</a:t>
            </a:r>
          </a:p>
          <a:p>
            <a:pPr>
              <a:spcBef>
                <a:spcPts val="1800"/>
              </a:spcBef>
            </a:pPr>
            <a:r>
              <a:rPr lang="es-ES" sz="2400" dirty="0">
                <a:latin typeface="Arial" pitchFamily="34" charset="0"/>
                <a:cs typeface="Arial" pitchFamily="34" charset="0"/>
              </a:rPr>
              <a:t>No existe un procedimiento definido y documentado de selección de beneficiarios.</a:t>
            </a:r>
          </a:p>
          <a:p>
            <a:pPr marL="809625" indent="0">
              <a:spcBef>
                <a:spcPts val="1800"/>
              </a:spcBef>
              <a:buNone/>
            </a:pPr>
            <a:r>
              <a:rPr lang="es-ES" sz="2400" dirty="0">
                <a:latin typeface="Arial" pitchFamily="34" charset="0"/>
                <a:cs typeface="Arial" pitchFamily="34" charset="0"/>
              </a:rPr>
              <a:t>Existen diferencias en la atención del beneficiario según el lugar donde sea atendido, lo que supone un riesgo en términos de equidad.</a:t>
            </a:r>
          </a:p>
          <a:p>
            <a:pPr marL="360363" indent="-269875">
              <a:spcBef>
                <a:spcPts val="1800"/>
              </a:spcBef>
            </a:pPr>
            <a:r>
              <a:rPr lang="es-ES" sz="2400" dirty="0">
                <a:latin typeface="Arial" pitchFamily="34" charset="0"/>
                <a:cs typeface="Arial" pitchFamily="34" charset="0"/>
              </a:rPr>
              <a:t>No se da ningún tratamiento a los jóvenes que llegan a Empléate –especialmente a los Retos– y que no cumplen el 100% de los requisitos del Programa. </a:t>
            </a:r>
          </a:p>
          <a:p>
            <a:pPr marL="809625" indent="0">
              <a:spcBef>
                <a:spcPts val="1800"/>
              </a:spcBef>
              <a:buNone/>
            </a:pPr>
            <a:endParaRPr lang="es-ES" sz="2400" dirty="0">
              <a:latin typeface="Arial" pitchFamily="34" charset="0"/>
              <a:cs typeface="Arial" pitchFamily="34" charset="0"/>
            </a:endParaRPr>
          </a:p>
        </p:txBody>
      </p:sp>
      <p:sp>
        <p:nvSpPr>
          <p:cNvPr id="2" name="Título 1"/>
          <p:cNvSpPr>
            <a:spLocks noGrp="1"/>
          </p:cNvSpPr>
          <p:nvPr>
            <p:ph type="title"/>
          </p:nvPr>
        </p:nvSpPr>
        <p:spPr>
          <a:xfrm>
            <a:off x="1049867" y="213838"/>
            <a:ext cx="10303933" cy="650875"/>
          </a:xfrm>
        </p:spPr>
        <p:txBody>
          <a:bodyPr>
            <a:normAutofit fontScale="90000"/>
          </a:bodyPr>
          <a:lstStyle/>
          <a:p>
            <a:pPr algn="ctr"/>
            <a:r>
              <a:rPr lang="es-ES" b="1" dirty="0">
                <a:solidFill>
                  <a:srgbClr val="0070C0"/>
                </a:solidFill>
                <a:latin typeface="Arial" pitchFamily="34" charset="0"/>
                <a:cs typeface="Arial" pitchFamily="34" charset="0"/>
              </a:rPr>
              <a:t>Captación y selección de beneficiarios</a:t>
            </a:r>
            <a:r>
              <a:rPr lang="es-ES" dirty="0">
                <a:latin typeface="Arial" pitchFamily="34" charset="0"/>
                <a:cs typeface="Arial" pitchFamily="34" charset="0"/>
              </a:rPr>
              <a:t/>
            </a:r>
            <a:br>
              <a:rPr lang="es-ES" dirty="0">
                <a:latin typeface="Arial" pitchFamily="34" charset="0"/>
                <a:cs typeface="Arial" pitchFamily="34" charset="0"/>
              </a:rPr>
            </a:br>
            <a:endParaRPr lang="es-ES" dirty="0">
              <a:latin typeface="Arial" pitchFamily="34" charset="0"/>
              <a:cs typeface="Arial" pitchFamily="34" charset="0"/>
            </a:endParaRPr>
          </a:p>
        </p:txBody>
      </p:sp>
      <p:sp>
        <p:nvSpPr>
          <p:cNvPr id="6" name="5 Flecha doblada hacia arriba"/>
          <p:cNvSpPr/>
          <p:nvPr/>
        </p:nvSpPr>
        <p:spPr>
          <a:xfrm rot="5400000">
            <a:off x="-344777" y="1903763"/>
            <a:ext cx="2810664" cy="95187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914341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18083" y="723691"/>
            <a:ext cx="10344462" cy="5677108"/>
          </a:xfrm>
        </p:spPr>
        <p:txBody>
          <a:bodyPr>
            <a:noAutofit/>
          </a:bodyPr>
          <a:lstStyle/>
          <a:p>
            <a:r>
              <a:rPr lang="es-ES" sz="2400" dirty="0">
                <a:latin typeface="Arial" pitchFamily="34" charset="0"/>
                <a:cs typeface="Arial" pitchFamily="34" charset="0"/>
              </a:rPr>
              <a:t>No se verifican los requisitos de los beneficiarios:</a:t>
            </a:r>
          </a:p>
          <a:p>
            <a:pPr marL="900113" lvl="1" indent="-360363" algn="just">
              <a:spcBef>
                <a:spcPts val="1200"/>
              </a:spcBef>
            </a:pPr>
            <a:r>
              <a:rPr lang="es-ES" sz="2400" dirty="0">
                <a:latin typeface="Arial" pitchFamily="34" charset="0"/>
                <a:cs typeface="Arial" pitchFamily="34" charset="0"/>
              </a:rPr>
              <a:t>Una buena parte de los expedientes carecen de documentos que permitan comprobar su nivel educativo (50%) o su discapacidad (un 18%)</a:t>
            </a:r>
          </a:p>
          <a:p>
            <a:pPr marL="900113" lvl="1" indent="-360363" algn="just">
              <a:spcBef>
                <a:spcPts val="1200"/>
              </a:spcBef>
            </a:pPr>
            <a:r>
              <a:rPr lang="es-ES" sz="2400" dirty="0">
                <a:latin typeface="Arial" pitchFamily="34" charset="0"/>
                <a:cs typeface="Arial" pitchFamily="34" charset="0"/>
              </a:rPr>
              <a:t>En la mayoría de los casos la comprobación de la situación económica se fundamenta únicamente en una Declaración Jurada (68%).</a:t>
            </a:r>
          </a:p>
          <a:p>
            <a:pPr lvl="5" indent="-71438">
              <a:buNone/>
            </a:pPr>
            <a:r>
              <a:rPr lang="es-ES" sz="2400" dirty="0">
                <a:latin typeface="Arial" pitchFamily="34" charset="0"/>
                <a:cs typeface="Arial" pitchFamily="34" charset="0"/>
              </a:rPr>
              <a:t>Riesgo de exclusiones y filtraciones.</a:t>
            </a:r>
          </a:p>
          <a:p>
            <a:pPr algn="just">
              <a:spcBef>
                <a:spcPts val="1200"/>
              </a:spcBef>
            </a:pPr>
            <a:r>
              <a:rPr lang="es-ES" sz="2400" dirty="0">
                <a:latin typeface="Arial" pitchFamily="34" charset="0"/>
                <a:cs typeface="Arial" pitchFamily="34" charset="0"/>
              </a:rPr>
              <a:t>Aunque no ha sido posible medirlo específicamente, los testimonios recogidos manifiestan largas esperas desde la captación a la capacitación de los jóvenes, que en casos extremos llega al año.</a:t>
            </a:r>
          </a:p>
          <a:p>
            <a:pPr marL="0" indent="0" algn="just">
              <a:buNone/>
            </a:pPr>
            <a:r>
              <a:rPr lang="es-ES" sz="2400" dirty="0">
                <a:latin typeface="Arial" pitchFamily="34" charset="0"/>
                <a:cs typeface="Arial" pitchFamily="34" charset="0"/>
              </a:rPr>
              <a:t> </a:t>
            </a:r>
          </a:p>
          <a:p>
            <a:pPr marL="0" indent="0">
              <a:buNone/>
            </a:pPr>
            <a:endParaRPr lang="es-ES" sz="2400" dirty="0"/>
          </a:p>
        </p:txBody>
      </p:sp>
      <p:sp>
        <p:nvSpPr>
          <p:cNvPr id="4" name="3 Flecha doblada hacia arriba"/>
          <p:cNvSpPr/>
          <p:nvPr/>
        </p:nvSpPr>
        <p:spPr>
          <a:xfrm rot="5400000">
            <a:off x="753256" y="2424662"/>
            <a:ext cx="2570810" cy="68954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428714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13150" y="1082067"/>
            <a:ext cx="10507133" cy="5273762"/>
          </a:xfrm>
        </p:spPr>
        <p:txBody>
          <a:bodyPr>
            <a:noAutofit/>
          </a:bodyPr>
          <a:lstStyle/>
          <a:p>
            <a:pPr algn="just"/>
            <a:r>
              <a:rPr lang="es-ES" sz="2400" dirty="0">
                <a:latin typeface="Arial" pitchFamily="34" charset="0"/>
                <a:cs typeface="Arial" pitchFamily="34" charset="0"/>
              </a:rPr>
              <a:t>No se hace acompañamiento de los jóvenes, una vez que son adjudicados a un proceso de capacitación.</a:t>
            </a:r>
          </a:p>
          <a:p>
            <a:pPr algn="just"/>
            <a:endParaRPr lang="es-ES" sz="2400" dirty="0">
              <a:latin typeface="Arial" pitchFamily="34" charset="0"/>
              <a:cs typeface="Arial" pitchFamily="34" charset="0"/>
            </a:endParaRPr>
          </a:p>
          <a:p>
            <a:pPr algn="just"/>
            <a:r>
              <a:rPr lang="es-ES" sz="2400" dirty="0">
                <a:latin typeface="Arial" pitchFamily="34" charset="0"/>
                <a:cs typeface="Arial" pitchFamily="34" charset="0"/>
              </a:rPr>
              <a:t>Tampoco se hace seguimiento de las razones del abandono, ni del aprovechamiento del aprendizaje, ni de la inserción de los jóvenes.</a:t>
            </a:r>
          </a:p>
          <a:p>
            <a:pPr algn="just"/>
            <a:endParaRPr lang="es-ES" sz="2400" dirty="0">
              <a:latin typeface="Arial" pitchFamily="34" charset="0"/>
              <a:cs typeface="Arial" pitchFamily="34" charset="0"/>
            </a:endParaRPr>
          </a:p>
          <a:p>
            <a:pPr algn="just"/>
            <a:r>
              <a:rPr lang="es-ES" sz="2400" dirty="0">
                <a:latin typeface="Arial" pitchFamily="34" charset="0"/>
                <a:cs typeface="Arial" pitchFamily="34" charset="0"/>
              </a:rPr>
              <a:t>El único apoyo que se presta a la inserción de los jóvenes es la información de la existencia de </a:t>
            </a:r>
            <a:r>
              <a:rPr lang="es-ES" sz="2400" dirty="0">
                <a:latin typeface="Arial" pitchFamily="34" charset="0"/>
                <a:cs typeface="Arial" pitchFamily="34" charset="0"/>
                <a:hlinkClick r:id="rId2"/>
              </a:rPr>
              <a:t>www.buscoempleocr.com</a:t>
            </a:r>
            <a:r>
              <a:rPr lang="es-ES" sz="2400" dirty="0">
                <a:latin typeface="Arial" pitchFamily="34" charset="0"/>
                <a:cs typeface="Arial" pitchFamily="34" charset="0"/>
              </a:rPr>
              <a:t>, lo que se considera insuficiente, dadas las características del colectivo.</a:t>
            </a:r>
          </a:p>
          <a:p>
            <a:pPr algn="just"/>
            <a:endParaRPr lang="es-ES" sz="2400" dirty="0">
              <a:latin typeface="Arial" pitchFamily="34" charset="0"/>
              <a:cs typeface="Arial" pitchFamily="34" charset="0"/>
            </a:endParaRPr>
          </a:p>
          <a:p>
            <a:pPr algn="just"/>
            <a:r>
              <a:rPr lang="es-ES" sz="2400" dirty="0">
                <a:latin typeface="Arial" pitchFamily="34" charset="0"/>
                <a:cs typeface="Arial" pitchFamily="34" charset="0"/>
              </a:rPr>
              <a:t>Se ha tratado de favorecer la inserción mediante la suscripción de convenios con algunas empresas, con un éxito muy parcial.</a:t>
            </a:r>
          </a:p>
          <a:p>
            <a:pPr algn="just">
              <a:buNone/>
            </a:pPr>
            <a:endParaRPr lang="es-ES" sz="2400" dirty="0">
              <a:latin typeface="Arial" pitchFamily="34" charset="0"/>
              <a:cs typeface="Arial" pitchFamily="34" charset="0"/>
            </a:endParaRPr>
          </a:p>
        </p:txBody>
      </p:sp>
      <p:sp>
        <p:nvSpPr>
          <p:cNvPr id="2" name="Título 1"/>
          <p:cNvSpPr>
            <a:spLocks noGrp="1"/>
          </p:cNvSpPr>
          <p:nvPr>
            <p:ph type="title"/>
          </p:nvPr>
        </p:nvSpPr>
        <p:spPr>
          <a:xfrm>
            <a:off x="793230" y="-404728"/>
            <a:ext cx="10337800" cy="925504"/>
          </a:xfrm>
        </p:spPr>
        <p:txBody>
          <a:bodyPr>
            <a:normAutofit fontScale="90000"/>
          </a:bodyPr>
          <a:lstStyle/>
          <a:p>
            <a:pPr algn="ctr"/>
            <a:r>
              <a:rPr lang="es-ES" b="1" dirty="0">
                <a:solidFill>
                  <a:srgbClr val="0070C0"/>
                </a:solidFill>
              </a:rPr>
              <a:t/>
            </a:r>
            <a:br>
              <a:rPr lang="es-ES" b="1" dirty="0">
                <a:solidFill>
                  <a:srgbClr val="0070C0"/>
                </a:solidFill>
              </a:rPr>
            </a:br>
            <a:r>
              <a:rPr lang="es-ES" dirty="0">
                <a:solidFill>
                  <a:srgbClr val="0070C0"/>
                </a:solidFill>
                <a:latin typeface="Arial" pitchFamily="34" charset="0"/>
                <a:cs typeface="Arial" pitchFamily="34" charset="0"/>
              </a:rPr>
              <a:t>Acompañamiento y apoyo a la inserción</a:t>
            </a:r>
            <a:endParaRPr lang="es-ES" dirty="0">
              <a:latin typeface="Arial" pitchFamily="34" charset="0"/>
              <a:cs typeface="Arial" pitchFamily="34" charset="0"/>
            </a:endParaRPr>
          </a:p>
        </p:txBody>
      </p:sp>
    </p:spTree>
    <p:extLst>
      <p:ext uri="{BB962C8B-B14F-4D97-AF65-F5344CB8AC3E}">
        <p14:creationId xmlns:p14="http://schemas.microsoft.com/office/powerpoint/2010/main" val="2304217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98160" y="1696663"/>
            <a:ext cx="10507133" cy="5499630"/>
          </a:xfrm>
        </p:spPr>
        <p:txBody>
          <a:bodyPr>
            <a:noAutofit/>
          </a:bodyPr>
          <a:lstStyle/>
          <a:p>
            <a:pPr algn="just"/>
            <a:r>
              <a:rPr lang="es-ES" sz="2400" dirty="0">
                <a:latin typeface="Arial" pitchFamily="34" charset="0"/>
                <a:cs typeface="Arial" pitchFamily="34" charset="0"/>
              </a:rPr>
              <a:t>Se centra únicamente en aspectos de gestión general y de ejecución (física-financiera).</a:t>
            </a:r>
          </a:p>
          <a:p>
            <a:pPr algn="just"/>
            <a:endParaRPr lang="es-ES" sz="2400" dirty="0">
              <a:latin typeface="Arial" pitchFamily="34" charset="0"/>
              <a:cs typeface="Arial" pitchFamily="34" charset="0"/>
            </a:endParaRPr>
          </a:p>
          <a:p>
            <a:pPr algn="just"/>
            <a:r>
              <a:rPr lang="es-ES" sz="2400" dirty="0">
                <a:latin typeface="Arial" pitchFamily="34" charset="0"/>
                <a:cs typeface="Arial" pitchFamily="34" charset="0"/>
              </a:rPr>
              <a:t>No se realiza seguimiento de resultados, ni se explota la información de la que se dispone en los expedientes, ni se registran datos básicos como la modalidad en la que se encuadra el beneficiario.</a:t>
            </a:r>
          </a:p>
          <a:p>
            <a:pPr algn="just"/>
            <a:endParaRPr lang="es-ES" sz="2400" dirty="0">
              <a:latin typeface="Arial" pitchFamily="34" charset="0"/>
              <a:cs typeface="Arial" pitchFamily="34" charset="0"/>
            </a:endParaRPr>
          </a:p>
          <a:p>
            <a:pPr algn="just"/>
            <a:r>
              <a:rPr lang="es-ES" sz="2400" dirty="0">
                <a:latin typeface="Arial" pitchFamily="34" charset="0"/>
                <a:cs typeface="Arial" pitchFamily="34" charset="0"/>
              </a:rPr>
              <a:t>Empléate es un “</a:t>
            </a:r>
            <a:r>
              <a:rPr lang="es-ES" sz="2400" b="1" dirty="0">
                <a:latin typeface="Arial" pitchFamily="34" charset="0"/>
                <a:cs typeface="Arial" pitchFamily="34" charset="0"/>
              </a:rPr>
              <a:t>programa ciego</a:t>
            </a:r>
            <a:r>
              <a:rPr lang="es-ES" sz="2400" dirty="0">
                <a:latin typeface="Arial" pitchFamily="34" charset="0"/>
                <a:cs typeface="Arial" pitchFamily="34" charset="0"/>
              </a:rPr>
              <a:t>”, que no usa la información para mejorar ni para la toma de decisiones.</a:t>
            </a:r>
          </a:p>
          <a:p>
            <a:endParaRPr lang="es-ES" sz="2400" dirty="0">
              <a:latin typeface="Arial" pitchFamily="34" charset="0"/>
              <a:cs typeface="Arial" pitchFamily="34" charset="0"/>
            </a:endParaRPr>
          </a:p>
        </p:txBody>
      </p:sp>
      <p:sp>
        <p:nvSpPr>
          <p:cNvPr id="2" name="Título 1"/>
          <p:cNvSpPr>
            <a:spLocks noGrp="1"/>
          </p:cNvSpPr>
          <p:nvPr>
            <p:ph type="title"/>
          </p:nvPr>
        </p:nvSpPr>
        <p:spPr>
          <a:xfrm>
            <a:off x="793230" y="224852"/>
            <a:ext cx="10337800" cy="925504"/>
          </a:xfrm>
        </p:spPr>
        <p:txBody>
          <a:bodyPr>
            <a:normAutofit fontScale="90000"/>
          </a:bodyPr>
          <a:lstStyle/>
          <a:p>
            <a:pPr algn="ctr"/>
            <a:r>
              <a:rPr lang="es-ES" b="1" dirty="0">
                <a:solidFill>
                  <a:srgbClr val="0070C0"/>
                </a:solidFill>
              </a:rPr>
              <a:t/>
            </a:r>
            <a:br>
              <a:rPr lang="es-ES" b="1" dirty="0">
                <a:solidFill>
                  <a:srgbClr val="0070C0"/>
                </a:solidFill>
              </a:rPr>
            </a:br>
            <a:r>
              <a:rPr lang="es-ES" b="1" dirty="0">
                <a:solidFill>
                  <a:srgbClr val="0070C0"/>
                </a:solidFill>
                <a:latin typeface="Arial" pitchFamily="34" charset="0"/>
                <a:cs typeface="Arial" pitchFamily="34" charset="0"/>
              </a:rPr>
              <a:t>Monitoreo y seguimiento</a:t>
            </a:r>
            <a:r>
              <a:rPr lang="es-ES" dirty="0">
                <a:latin typeface="Arial" pitchFamily="34" charset="0"/>
                <a:cs typeface="Arial" pitchFamily="34" charset="0"/>
              </a:rPr>
              <a:t/>
            </a:r>
            <a:br>
              <a:rPr lang="es-ES" dirty="0">
                <a:latin typeface="Arial" pitchFamily="34" charset="0"/>
                <a:cs typeface="Arial" pitchFamily="34" charset="0"/>
              </a:rPr>
            </a:br>
            <a:endParaRPr lang="es-ES" dirty="0">
              <a:latin typeface="Arial" pitchFamily="34" charset="0"/>
              <a:cs typeface="Arial" pitchFamily="34" charset="0"/>
            </a:endParaRPr>
          </a:p>
        </p:txBody>
      </p:sp>
    </p:spTree>
    <p:extLst>
      <p:ext uri="{BB962C8B-B14F-4D97-AF65-F5344CB8AC3E}">
        <p14:creationId xmlns:p14="http://schemas.microsoft.com/office/powerpoint/2010/main" val="2304217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buNone/>
            </a:pPr>
            <a:r>
              <a:rPr lang="es-ES" sz="2800" b="1" dirty="0">
                <a:latin typeface="Arial" pitchFamily="34" charset="0"/>
                <a:cs typeface="Arial" pitchFamily="34" charset="0"/>
              </a:rPr>
              <a:t>Objetivo</a:t>
            </a:r>
            <a:r>
              <a:rPr lang="es-ES" sz="2800" dirty="0">
                <a:latin typeface="Arial" pitchFamily="34" charset="0"/>
                <a:cs typeface="Arial" pitchFamily="34" charset="0"/>
              </a:rPr>
              <a:t> del  Programa Empléate:</a:t>
            </a:r>
          </a:p>
          <a:p>
            <a:pPr marL="0" indent="0">
              <a:buNone/>
            </a:pPr>
            <a:endParaRPr lang="es-ES" sz="2800" dirty="0">
              <a:latin typeface="Arial" pitchFamily="34" charset="0"/>
              <a:cs typeface="Arial" pitchFamily="34" charset="0"/>
            </a:endParaRPr>
          </a:p>
          <a:p>
            <a:pPr algn="just"/>
            <a:r>
              <a:rPr lang="es-ES" sz="2800" i="1" dirty="0">
                <a:latin typeface="Arial" pitchFamily="34" charset="0"/>
                <a:cs typeface="Arial" pitchFamily="34" charset="0"/>
              </a:rPr>
              <a:t>“Promover la inserción al mercado laboral de las personas jóvenes dentro del rango de los 17 a los 24 años de edad, que no estudian ni trabajan y se ubican por debajo de la línea de pobreza, mediante el fortalecimiento de su empleabilidad”.</a:t>
            </a:r>
          </a:p>
          <a:p>
            <a:pPr algn="r">
              <a:buNone/>
            </a:pPr>
            <a:r>
              <a:rPr lang="es-ES" sz="2400" i="1" dirty="0">
                <a:latin typeface="Arial" pitchFamily="34" charset="0"/>
                <a:cs typeface="Arial" pitchFamily="34" charset="0"/>
              </a:rPr>
              <a:t>Estrategia Público-Privada de Promoción del Empleo </a:t>
            </a:r>
          </a:p>
          <a:p>
            <a:pPr algn="r">
              <a:spcBef>
                <a:spcPts val="0"/>
              </a:spcBef>
              <a:buNone/>
            </a:pPr>
            <a:r>
              <a:rPr lang="es-ES" sz="2400" i="1" dirty="0">
                <a:latin typeface="Arial" pitchFamily="34" charset="0"/>
                <a:cs typeface="Arial" pitchFamily="34" charset="0"/>
              </a:rPr>
              <a:t>para Personas Jóvenes </a:t>
            </a:r>
          </a:p>
          <a:p>
            <a:pPr algn="r">
              <a:spcBef>
                <a:spcPts val="0"/>
              </a:spcBef>
              <a:buNone/>
            </a:pPr>
            <a:r>
              <a:rPr lang="es-ES" sz="2400" i="1" dirty="0">
                <a:latin typeface="Arial" pitchFamily="34" charset="0"/>
                <a:cs typeface="Arial" pitchFamily="34" charset="0"/>
              </a:rPr>
              <a:t>en Situación de Vulnerabilidad 2011-2014</a:t>
            </a:r>
          </a:p>
        </p:txBody>
      </p:sp>
      <p:sp>
        <p:nvSpPr>
          <p:cNvPr id="2" name="Título 1"/>
          <p:cNvSpPr>
            <a:spLocks noGrp="1"/>
          </p:cNvSpPr>
          <p:nvPr>
            <p:ph type="title"/>
          </p:nvPr>
        </p:nvSpPr>
        <p:spPr>
          <a:xfrm>
            <a:off x="1097280" y="0"/>
            <a:ext cx="10058400" cy="1450757"/>
          </a:xfrm>
        </p:spPr>
        <p:txBody>
          <a:bodyPr/>
          <a:lstStyle/>
          <a:p>
            <a:pPr algn="ctr"/>
            <a:r>
              <a:rPr lang="es-ES" dirty="0">
                <a:solidFill>
                  <a:schemeClr val="accent4">
                    <a:lumMod val="60000"/>
                    <a:lumOff val="40000"/>
                  </a:schemeClr>
                </a:solidFill>
                <a:latin typeface="Arial" pitchFamily="34" charset="0"/>
                <a:cs typeface="Arial" pitchFamily="34" charset="0"/>
              </a:rPr>
              <a:t>Contexto de la Evaluación</a:t>
            </a:r>
          </a:p>
        </p:txBody>
      </p:sp>
    </p:spTree>
    <p:extLst>
      <p:ext uri="{BB962C8B-B14F-4D97-AF65-F5344CB8AC3E}">
        <p14:creationId xmlns:p14="http://schemas.microsoft.com/office/powerpoint/2010/main" val="3538080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003369" y="2148399"/>
            <a:ext cx="10515600" cy="1325563"/>
          </a:xfrm>
        </p:spPr>
        <p:txBody>
          <a:bodyPr/>
          <a:lstStyle/>
          <a:p>
            <a:pPr algn="ctr"/>
            <a:r>
              <a:rPr lang="es-ES" dirty="0">
                <a:latin typeface="Arial" pitchFamily="34" charset="0"/>
                <a:cs typeface="Arial" pitchFamily="34" charset="0"/>
              </a:rPr>
              <a:t>Conclusiones sobre Resultados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88104" y="1124261"/>
            <a:ext cx="10569313" cy="4901787"/>
          </a:xfrm>
        </p:spPr>
        <p:txBody>
          <a:bodyPr>
            <a:normAutofit/>
          </a:bodyPr>
          <a:lstStyle/>
          <a:p>
            <a:pPr algn="just"/>
            <a:r>
              <a:rPr lang="es-ES" sz="2500" dirty="0">
                <a:latin typeface="Arial" pitchFamily="34" charset="0"/>
                <a:cs typeface="Arial" pitchFamily="34" charset="0"/>
              </a:rPr>
              <a:t>Permite igualdad de participación a hombres y mujeres.</a:t>
            </a:r>
          </a:p>
          <a:p>
            <a:pPr algn="just">
              <a:spcBef>
                <a:spcPts val="1800"/>
              </a:spcBef>
            </a:pPr>
            <a:r>
              <a:rPr lang="es-ES" sz="2500" dirty="0">
                <a:latin typeface="Arial" pitchFamily="34" charset="0"/>
                <a:cs typeface="Arial" pitchFamily="34" charset="0"/>
              </a:rPr>
              <a:t>Predominan los jóvenes que no han concluido la secundaria.</a:t>
            </a:r>
          </a:p>
          <a:p>
            <a:pPr algn="just">
              <a:spcBef>
                <a:spcPts val="1800"/>
              </a:spcBef>
            </a:pPr>
            <a:r>
              <a:rPr lang="es-ES" sz="2500" dirty="0">
                <a:latin typeface="Arial" pitchFamily="34" charset="0"/>
                <a:cs typeface="Arial" pitchFamily="34" charset="0"/>
              </a:rPr>
              <a:t>Hay una presencia muy baja de jóvenes con cargas familiares.</a:t>
            </a:r>
          </a:p>
          <a:p>
            <a:pPr algn="just">
              <a:spcBef>
                <a:spcPts val="1800"/>
              </a:spcBef>
            </a:pPr>
            <a:endParaRPr lang="es-ES" sz="2500" dirty="0">
              <a:latin typeface="Arial" pitchFamily="34" charset="0"/>
              <a:cs typeface="Arial" pitchFamily="34" charset="0"/>
            </a:endParaRPr>
          </a:p>
          <a:p>
            <a:pPr algn="just">
              <a:spcBef>
                <a:spcPts val="4200"/>
              </a:spcBef>
            </a:pPr>
            <a:r>
              <a:rPr lang="es-ES" sz="2500" dirty="0">
                <a:latin typeface="Arial" pitchFamily="34" charset="0"/>
                <a:cs typeface="Arial" pitchFamily="34" charset="0"/>
              </a:rPr>
              <a:t>Las empresas requieren principalmente jóvenes con educación formal completa, pero en Empléate la situación cambia.</a:t>
            </a:r>
          </a:p>
          <a:p>
            <a:pPr algn="just">
              <a:spcBef>
                <a:spcPts val="1800"/>
              </a:spcBef>
            </a:pPr>
            <a:r>
              <a:rPr lang="es-ES" sz="2500" dirty="0">
                <a:latin typeface="Arial" pitchFamily="34" charset="0"/>
                <a:cs typeface="Arial" pitchFamily="34" charset="0"/>
              </a:rPr>
              <a:t>La inserción laboral en Empléate se concentra en empresas que requieren poca cualificación.</a:t>
            </a:r>
          </a:p>
          <a:p>
            <a:pPr algn="just">
              <a:spcBef>
                <a:spcPts val="1800"/>
              </a:spcBef>
            </a:pPr>
            <a:endParaRPr lang="es-ES" sz="2500" dirty="0">
              <a:latin typeface="Arial" pitchFamily="34" charset="0"/>
              <a:cs typeface="Arial" pitchFamily="34" charset="0"/>
            </a:endParaRPr>
          </a:p>
          <a:p>
            <a:pPr algn="just"/>
            <a:endParaRPr lang="es-ES" sz="2500" dirty="0">
              <a:latin typeface="Arial" pitchFamily="34" charset="0"/>
              <a:cs typeface="Arial" pitchFamily="34" charset="0"/>
            </a:endParaRPr>
          </a:p>
          <a:p>
            <a:pPr algn="just">
              <a:buNone/>
            </a:pPr>
            <a:endParaRPr lang="es-CR" sz="2500" dirty="0">
              <a:latin typeface="Arial" pitchFamily="34" charset="0"/>
              <a:cs typeface="Arial" pitchFamily="34" charset="0"/>
            </a:endParaRPr>
          </a:p>
        </p:txBody>
      </p:sp>
      <p:sp>
        <p:nvSpPr>
          <p:cNvPr id="2" name="1 Título"/>
          <p:cNvSpPr>
            <a:spLocks noGrp="1"/>
          </p:cNvSpPr>
          <p:nvPr>
            <p:ph type="title"/>
          </p:nvPr>
        </p:nvSpPr>
        <p:spPr>
          <a:xfrm>
            <a:off x="898159" y="-459327"/>
            <a:ext cx="10515600" cy="1853419"/>
          </a:xfrm>
        </p:spPr>
        <p:txBody>
          <a:bodyPr>
            <a:noAutofit/>
          </a:bodyPr>
          <a:lstStyle/>
          <a:p>
            <a:r>
              <a:rPr lang="es-ES" sz="2400" b="1" cap="small" dirty="0">
                <a:solidFill>
                  <a:schemeClr val="accent4"/>
                </a:solidFill>
                <a:latin typeface="Arial" pitchFamily="34" charset="0"/>
                <a:ea typeface="+mn-ea"/>
                <a:cs typeface="Arial" pitchFamily="34" charset="0"/>
              </a:rPr>
              <a:t>El perfil de los jóvenes (sexo, edad y nivel educativo) desde que ingresan hasta que concluyen la capacitación es similar. </a:t>
            </a:r>
            <a:endParaRPr lang="es-CR" sz="2400" b="1" cap="small" dirty="0">
              <a:solidFill>
                <a:schemeClr val="accent4"/>
              </a:solidFill>
              <a:latin typeface="Arial" pitchFamily="34" charset="0"/>
              <a:ea typeface="+mn-ea"/>
              <a:cs typeface="Arial" pitchFamily="34" charset="0"/>
            </a:endParaRPr>
          </a:p>
        </p:txBody>
      </p:sp>
      <p:sp>
        <p:nvSpPr>
          <p:cNvPr id="5" name="1 Título"/>
          <p:cNvSpPr txBox="1">
            <a:spLocks/>
          </p:cNvSpPr>
          <p:nvPr/>
        </p:nvSpPr>
        <p:spPr>
          <a:xfrm>
            <a:off x="823208" y="2758190"/>
            <a:ext cx="10515600" cy="1319134"/>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2400" b="1" i="0" u="none" strike="noStrike" kern="1200" cap="small" spc="0" normalizeH="0" baseline="0" noProof="0" dirty="0">
                <a:ln>
                  <a:noFill/>
                </a:ln>
                <a:solidFill>
                  <a:schemeClr val="accent4"/>
                </a:solidFill>
                <a:effectLst>
                  <a:outerShdw blurRad="31750" dist="25400" dir="5400000" algn="tl" rotWithShape="0">
                    <a:srgbClr val="000000">
                      <a:alpha val="25000"/>
                    </a:srgbClr>
                  </a:outerShdw>
                </a:effectLst>
                <a:uLnTx/>
                <a:uFillTx/>
                <a:latin typeface="Arial" pitchFamily="34" charset="0"/>
                <a:ea typeface="+mn-ea"/>
                <a:cs typeface="Arial" pitchFamily="34" charset="0"/>
              </a:rPr>
              <a:t>Las personas que encuentran empleo son mayoritariamente hombres con secundaria incompleta.</a:t>
            </a:r>
            <a:endParaRPr kumimoji="0" lang="es-CR" sz="2400" b="1" i="0" u="none" strike="noStrike" kern="1200" cap="small" spc="0" normalizeH="0" baseline="0" noProof="0" dirty="0">
              <a:ln>
                <a:noFill/>
              </a:ln>
              <a:solidFill>
                <a:schemeClr val="accent4"/>
              </a:solidFill>
              <a:effectLst>
                <a:outerShdw blurRad="31750" dist="25400" dir="5400000" algn="tl" rotWithShape="0">
                  <a:srgbClr val="000000">
                    <a:alpha val="25000"/>
                  </a:srgbClr>
                </a:outerShdw>
              </a:effectLst>
              <a:uLnTx/>
              <a:uFillTx/>
              <a:latin typeface="Arial" pitchFamily="34" charset="0"/>
              <a:ea typeface="+mn-ea"/>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a:spLocks noGrp="1"/>
          </p:cNvSpPr>
          <p:nvPr>
            <p:ph type="title"/>
          </p:nvPr>
        </p:nvSpPr>
        <p:spPr>
          <a:xfrm>
            <a:off x="1419060" y="274638"/>
            <a:ext cx="10972800" cy="1143000"/>
          </a:xfrm>
        </p:spPr>
        <p:txBody>
          <a:bodyPr>
            <a:normAutofit/>
          </a:bodyPr>
          <a:lstStyle/>
          <a:p>
            <a:r>
              <a:rPr lang="es-ES" sz="2800" b="1" cap="small" dirty="0">
                <a:solidFill>
                  <a:schemeClr val="accent4"/>
                </a:solidFill>
                <a:latin typeface="Arial" pitchFamily="34" charset="0"/>
                <a:ea typeface="+mn-ea"/>
                <a:cs typeface="Arial" pitchFamily="34" charset="0"/>
              </a:rPr>
              <a:t>El programa cumple en forma parcial con el propósito de mejorar la empleabilidad de los jóvenes</a:t>
            </a:r>
            <a:endParaRPr lang="es-CR" sz="2800" b="1" cap="small" dirty="0">
              <a:solidFill>
                <a:schemeClr val="accent4"/>
              </a:solidFill>
              <a:latin typeface="Arial" pitchFamily="34" charset="0"/>
              <a:ea typeface="+mn-ea"/>
              <a:cs typeface="Arial" pitchFamily="34" charset="0"/>
            </a:endParaRPr>
          </a:p>
        </p:txBody>
      </p:sp>
      <p:pic>
        <p:nvPicPr>
          <p:cNvPr id="8194" name="Picture 2"/>
          <p:cNvPicPr>
            <a:picLocks noChangeAspect="1" noChangeArrowheads="1"/>
          </p:cNvPicPr>
          <p:nvPr/>
        </p:nvPicPr>
        <p:blipFill>
          <a:blip r:embed="rId2"/>
          <a:srcRect/>
          <a:stretch>
            <a:fillRect/>
          </a:stretch>
        </p:blipFill>
        <p:spPr bwMode="auto">
          <a:xfrm>
            <a:off x="2008683" y="1486811"/>
            <a:ext cx="8246022" cy="4688914"/>
          </a:xfrm>
          <a:prstGeom prst="rect">
            <a:avLst/>
          </a:prstGeom>
          <a:noFill/>
          <a:ln w="9525">
            <a:noFill/>
            <a:miter lim="800000"/>
            <a:headEnd/>
            <a:tailEnd/>
          </a:ln>
          <a:effectLst/>
        </p:spPr>
      </p:pic>
      <p:sp>
        <p:nvSpPr>
          <p:cNvPr id="2" name="1 Rectángulo"/>
          <p:cNvSpPr/>
          <p:nvPr/>
        </p:nvSpPr>
        <p:spPr>
          <a:xfrm>
            <a:off x="6485639" y="4440025"/>
            <a:ext cx="697585" cy="3582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38%</a:t>
            </a:r>
            <a:endParaRPr lang="es-CR" dirty="0"/>
          </a:p>
        </p:txBody>
      </p:sp>
      <p:sp>
        <p:nvSpPr>
          <p:cNvPr id="6" name="5 Rectángulo"/>
          <p:cNvSpPr/>
          <p:nvPr/>
        </p:nvSpPr>
        <p:spPr>
          <a:xfrm>
            <a:off x="8061486" y="4592425"/>
            <a:ext cx="697585" cy="3582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21%</a:t>
            </a:r>
            <a:endParaRPr lang="es-C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74688" y="1916040"/>
            <a:ext cx="5941102" cy="4525963"/>
          </a:xfrm>
        </p:spPr>
        <p:txBody>
          <a:bodyPr>
            <a:normAutofit lnSpcReduction="10000"/>
          </a:bodyPr>
          <a:lstStyle/>
          <a:p>
            <a:r>
              <a:rPr lang="es-ES" sz="2400" b="1" dirty="0">
                <a:latin typeface="Arial" pitchFamily="34" charset="0"/>
                <a:cs typeface="Arial" pitchFamily="34" charset="0"/>
              </a:rPr>
              <a:t>Efecto positivo </a:t>
            </a:r>
            <a:r>
              <a:rPr lang="es-ES" sz="2400" dirty="0">
                <a:latin typeface="Arial" pitchFamily="34" charset="0"/>
                <a:cs typeface="Arial" pitchFamily="34" charset="0"/>
              </a:rPr>
              <a:t>: motivación para seguir estudiando con la idea de  completar la educación formal.</a:t>
            </a:r>
          </a:p>
          <a:p>
            <a:pPr>
              <a:buNone/>
            </a:pPr>
            <a:endParaRPr lang="es-ES" sz="2400" dirty="0">
              <a:latin typeface="Arial" pitchFamily="34" charset="0"/>
              <a:cs typeface="Arial" pitchFamily="34" charset="0"/>
            </a:endParaRPr>
          </a:p>
          <a:p>
            <a:r>
              <a:rPr lang="es-ES" sz="2400" b="1" dirty="0">
                <a:latin typeface="Arial" pitchFamily="34" charset="0"/>
                <a:cs typeface="Arial" pitchFamily="34" charset="0"/>
              </a:rPr>
              <a:t>Efecto negativo </a:t>
            </a:r>
            <a:r>
              <a:rPr lang="es-ES" sz="2400" dirty="0">
                <a:latin typeface="Arial" pitchFamily="34" charset="0"/>
                <a:cs typeface="Arial" pitchFamily="34" charset="0"/>
              </a:rPr>
              <a:t>: Desmotivación por la larga espera mientras son llamados  para iniciar la capacitación.  También cuando no pueden conseguir un empleo, después de finalizada la capacitación.</a:t>
            </a:r>
          </a:p>
          <a:p>
            <a:endParaRPr lang="es-ES" sz="2400" dirty="0">
              <a:latin typeface="Arial" pitchFamily="34" charset="0"/>
              <a:cs typeface="Arial" pitchFamily="34" charset="0"/>
            </a:endParaRPr>
          </a:p>
          <a:p>
            <a:pPr>
              <a:buNone/>
            </a:pPr>
            <a:r>
              <a:rPr lang="es-ES" sz="2400" dirty="0">
                <a:latin typeface="Arial" pitchFamily="34" charset="0"/>
                <a:cs typeface="Arial" pitchFamily="34" charset="0"/>
              </a:rPr>
              <a:t>                                                  </a:t>
            </a:r>
            <a:endParaRPr lang="es-CR" sz="2400" dirty="0">
              <a:latin typeface="Arial" pitchFamily="34" charset="0"/>
              <a:cs typeface="Arial" pitchFamily="34" charset="0"/>
            </a:endParaRPr>
          </a:p>
          <a:p>
            <a:pPr>
              <a:buNone/>
            </a:pPr>
            <a:endParaRPr lang="es-CR" sz="2400" dirty="0">
              <a:latin typeface="Arial" pitchFamily="34" charset="0"/>
              <a:cs typeface="Arial" pitchFamily="34" charset="0"/>
            </a:endParaRPr>
          </a:p>
        </p:txBody>
      </p:sp>
      <p:sp>
        <p:nvSpPr>
          <p:cNvPr id="2" name="1 Título"/>
          <p:cNvSpPr>
            <a:spLocks noGrp="1"/>
          </p:cNvSpPr>
          <p:nvPr>
            <p:ph type="title"/>
          </p:nvPr>
        </p:nvSpPr>
        <p:spPr/>
        <p:txBody>
          <a:bodyPr>
            <a:normAutofit/>
          </a:bodyPr>
          <a:lstStyle/>
          <a:p>
            <a:r>
              <a:rPr lang="es-ES" sz="2800" cap="small" dirty="0">
                <a:solidFill>
                  <a:schemeClr val="accent4"/>
                </a:solidFill>
                <a:latin typeface="Arial" pitchFamily="34" charset="0"/>
                <a:ea typeface="+mn-ea"/>
                <a:cs typeface="Arial" pitchFamily="34" charset="0"/>
              </a:rPr>
              <a:t>El Programa ha tenido un efecto motivador que disminuye  al no conseguir empleo</a:t>
            </a:r>
            <a:endParaRPr lang="es-CR" sz="2800" cap="small" dirty="0">
              <a:solidFill>
                <a:schemeClr val="accent4"/>
              </a:solidFill>
              <a:latin typeface="Arial" pitchFamily="34" charset="0"/>
              <a:ea typeface="+mn-ea"/>
              <a:cs typeface="Arial" pitchFamily="34" charset="0"/>
            </a:endParaRPr>
          </a:p>
        </p:txBody>
      </p:sp>
      <p:grpSp>
        <p:nvGrpSpPr>
          <p:cNvPr id="4" name="3 Grupo"/>
          <p:cNvGrpSpPr/>
          <p:nvPr/>
        </p:nvGrpSpPr>
        <p:grpSpPr>
          <a:xfrm>
            <a:off x="6711020" y="2915100"/>
            <a:ext cx="5276158" cy="3942900"/>
            <a:chOff x="3817918" y="2884468"/>
            <a:chExt cx="5276158" cy="3942900"/>
          </a:xfrm>
        </p:grpSpPr>
        <p:cxnSp>
          <p:nvCxnSpPr>
            <p:cNvPr id="5" name="4 Conector recto de flecha"/>
            <p:cNvCxnSpPr/>
            <p:nvPr/>
          </p:nvCxnSpPr>
          <p:spPr>
            <a:xfrm flipV="1">
              <a:off x="4020646" y="3501008"/>
              <a:ext cx="0" cy="28803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5 Conector recto de flecha"/>
            <p:cNvCxnSpPr/>
            <p:nvPr/>
          </p:nvCxnSpPr>
          <p:spPr>
            <a:xfrm>
              <a:off x="4283968" y="6597352"/>
              <a:ext cx="44644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7" name="13 Grupo"/>
            <p:cNvGrpSpPr/>
            <p:nvPr/>
          </p:nvGrpSpPr>
          <p:grpSpPr>
            <a:xfrm>
              <a:off x="4211960" y="3140968"/>
              <a:ext cx="4752528" cy="3284984"/>
              <a:chOff x="4211960" y="3573016"/>
              <a:chExt cx="4752528" cy="3284984"/>
            </a:xfrm>
          </p:grpSpPr>
          <p:sp>
            <p:nvSpPr>
              <p:cNvPr id="17" name="16 Rectángulo"/>
              <p:cNvSpPr/>
              <p:nvPr/>
            </p:nvSpPr>
            <p:spPr>
              <a:xfrm>
                <a:off x="4211960" y="3717032"/>
                <a:ext cx="4680520" cy="3140968"/>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17 Rectángulo"/>
              <p:cNvSpPr/>
              <p:nvPr/>
            </p:nvSpPr>
            <p:spPr>
              <a:xfrm>
                <a:off x="4240078" y="3573016"/>
                <a:ext cx="4680520"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Rectángulo"/>
              <p:cNvSpPr/>
              <p:nvPr/>
            </p:nvSpPr>
            <p:spPr>
              <a:xfrm>
                <a:off x="8820472" y="3709717"/>
                <a:ext cx="144016" cy="31409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8" name="7 CuadroTexto"/>
            <p:cNvSpPr txBox="1"/>
            <p:nvPr/>
          </p:nvSpPr>
          <p:spPr>
            <a:xfrm rot="16200000">
              <a:off x="3389275" y="4725144"/>
              <a:ext cx="1226618" cy="369332"/>
            </a:xfrm>
            <a:prstGeom prst="rect">
              <a:avLst/>
            </a:prstGeom>
            <a:solidFill>
              <a:schemeClr val="bg1"/>
            </a:solidFill>
          </p:spPr>
          <p:txBody>
            <a:bodyPr wrap="none" rtlCol="0">
              <a:spAutoFit/>
            </a:bodyPr>
            <a:lstStyle/>
            <a:p>
              <a:r>
                <a:rPr lang="es-ES" b="1" dirty="0">
                  <a:latin typeface="Arial Narrow" pitchFamily="34" charset="0"/>
                </a:rPr>
                <a:t>Motivación </a:t>
              </a:r>
            </a:p>
          </p:txBody>
        </p:sp>
        <p:sp>
          <p:nvSpPr>
            <p:cNvPr id="9" name="8 CuadroTexto"/>
            <p:cNvSpPr txBox="1"/>
            <p:nvPr/>
          </p:nvSpPr>
          <p:spPr>
            <a:xfrm>
              <a:off x="6156176" y="6458036"/>
              <a:ext cx="854658" cy="369332"/>
            </a:xfrm>
            <a:prstGeom prst="rect">
              <a:avLst/>
            </a:prstGeom>
            <a:solidFill>
              <a:schemeClr val="bg1"/>
            </a:solidFill>
          </p:spPr>
          <p:txBody>
            <a:bodyPr wrap="none" rtlCol="0">
              <a:spAutoFit/>
            </a:bodyPr>
            <a:lstStyle/>
            <a:p>
              <a:r>
                <a:rPr lang="es-ES" b="1" dirty="0">
                  <a:latin typeface="Arial Narrow" pitchFamily="34" charset="0"/>
                </a:rPr>
                <a:t>Tiempo</a:t>
              </a:r>
            </a:p>
          </p:txBody>
        </p:sp>
        <p:sp>
          <p:nvSpPr>
            <p:cNvPr id="10" name="9 Forma libre"/>
            <p:cNvSpPr/>
            <p:nvPr/>
          </p:nvSpPr>
          <p:spPr>
            <a:xfrm>
              <a:off x="4225159" y="2927132"/>
              <a:ext cx="4868917" cy="3505199"/>
            </a:xfrm>
            <a:custGeom>
              <a:avLst/>
              <a:gdLst>
                <a:gd name="connsiteX0" fmla="*/ 0 w 4868917"/>
                <a:gd name="connsiteY0" fmla="*/ 3505199 h 3505199"/>
                <a:gd name="connsiteX1" fmla="*/ 567558 w 4868917"/>
                <a:gd name="connsiteY1" fmla="*/ 383627 h 3505199"/>
                <a:gd name="connsiteX2" fmla="*/ 1119351 w 4868917"/>
                <a:gd name="connsiteY2" fmla="*/ 1203434 h 3505199"/>
                <a:gd name="connsiteX3" fmla="*/ 2995448 w 4868917"/>
                <a:gd name="connsiteY3" fmla="*/ 888123 h 3505199"/>
                <a:gd name="connsiteX4" fmla="*/ 4587765 w 4868917"/>
                <a:gd name="connsiteY4" fmla="*/ 2527737 h 3505199"/>
                <a:gd name="connsiteX5" fmla="*/ 4682358 w 4868917"/>
                <a:gd name="connsiteY5" fmla="*/ 2685392 h 3505199"/>
                <a:gd name="connsiteX6" fmla="*/ 4682358 w 4868917"/>
                <a:gd name="connsiteY6" fmla="*/ 2685392 h 3505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68917" h="3505199">
                  <a:moveTo>
                    <a:pt x="0" y="3505199"/>
                  </a:moveTo>
                  <a:cubicBezTo>
                    <a:pt x="190500" y="2136226"/>
                    <a:pt x="381000" y="767254"/>
                    <a:pt x="567558" y="383627"/>
                  </a:cubicBezTo>
                  <a:cubicBezTo>
                    <a:pt x="754116" y="0"/>
                    <a:pt x="714703" y="1119351"/>
                    <a:pt x="1119351" y="1203434"/>
                  </a:cubicBezTo>
                  <a:cubicBezTo>
                    <a:pt x="1523999" y="1287517"/>
                    <a:pt x="2417379" y="667406"/>
                    <a:pt x="2995448" y="888123"/>
                  </a:cubicBezTo>
                  <a:cubicBezTo>
                    <a:pt x="3573517" y="1108840"/>
                    <a:pt x="4306613" y="2228192"/>
                    <a:pt x="4587765" y="2527737"/>
                  </a:cubicBezTo>
                  <a:cubicBezTo>
                    <a:pt x="4868917" y="2827282"/>
                    <a:pt x="4682358" y="2685392"/>
                    <a:pt x="4682358" y="2685392"/>
                  </a:cubicBezTo>
                  <a:lnTo>
                    <a:pt x="4682358" y="2685392"/>
                  </a:ln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1" name="10 CuadroTexto"/>
            <p:cNvSpPr txBox="1"/>
            <p:nvPr/>
          </p:nvSpPr>
          <p:spPr>
            <a:xfrm>
              <a:off x="4572000" y="2884468"/>
              <a:ext cx="558166" cy="338554"/>
            </a:xfrm>
            <a:prstGeom prst="rect">
              <a:avLst/>
            </a:prstGeom>
            <a:noFill/>
          </p:spPr>
          <p:txBody>
            <a:bodyPr wrap="none" rtlCol="0">
              <a:spAutoFit/>
            </a:bodyPr>
            <a:lstStyle/>
            <a:p>
              <a:r>
                <a:rPr lang="es-ES" sz="1600" b="1" dirty="0">
                  <a:solidFill>
                    <a:srgbClr val="CC0066"/>
                  </a:solidFill>
                  <a:latin typeface="Arial Narrow" pitchFamily="34" charset="0"/>
                </a:rPr>
                <a:t>Reto</a:t>
              </a:r>
            </a:p>
          </p:txBody>
        </p:sp>
        <p:sp>
          <p:nvSpPr>
            <p:cNvPr id="12" name="11 CuadroTexto"/>
            <p:cNvSpPr txBox="1"/>
            <p:nvPr/>
          </p:nvSpPr>
          <p:spPr>
            <a:xfrm rot="20676828">
              <a:off x="5769147" y="3585872"/>
              <a:ext cx="1228221" cy="338554"/>
            </a:xfrm>
            <a:prstGeom prst="rect">
              <a:avLst/>
            </a:prstGeom>
            <a:noFill/>
          </p:spPr>
          <p:txBody>
            <a:bodyPr wrap="none" rtlCol="0">
              <a:spAutoFit/>
            </a:bodyPr>
            <a:lstStyle/>
            <a:p>
              <a:r>
                <a:rPr lang="es-ES" sz="1600" b="1" dirty="0">
                  <a:solidFill>
                    <a:srgbClr val="CC0066"/>
                  </a:solidFill>
                  <a:latin typeface="Arial Narrow" pitchFamily="34" charset="0"/>
                </a:rPr>
                <a:t>Capacitación</a:t>
              </a:r>
            </a:p>
          </p:txBody>
        </p:sp>
        <p:sp>
          <p:nvSpPr>
            <p:cNvPr id="13" name="12 CuadroTexto"/>
            <p:cNvSpPr txBox="1"/>
            <p:nvPr/>
          </p:nvSpPr>
          <p:spPr>
            <a:xfrm>
              <a:off x="4788024" y="4061306"/>
              <a:ext cx="1152128" cy="584775"/>
            </a:xfrm>
            <a:prstGeom prst="rect">
              <a:avLst/>
            </a:prstGeom>
            <a:noFill/>
          </p:spPr>
          <p:txBody>
            <a:bodyPr wrap="square" rtlCol="0">
              <a:spAutoFit/>
            </a:bodyPr>
            <a:lstStyle/>
            <a:p>
              <a:pPr algn="ctr"/>
              <a:r>
                <a:rPr lang="es-ES" sz="1600" b="1" dirty="0">
                  <a:solidFill>
                    <a:srgbClr val="CC0066"/>
                  </a:solidFill>
                  <a:latin typeface="Arial Narrow" pitchFamily="34" charset="0"/>
                </a:rPr>
                <a:t>Llamada y selección</a:t>
              </a:r>
            </a:p>
          </p:txBody>
        </p:sp>
        <p:sp>
          <p:nvSpPr>
            <p:cNvPr id="14" name="13 CuadroTexto"/>
            <p:cNvSpPr txBox="1"/>
            <p:nvPr/>
          </p:nvSpPr>
          <p:spPr>
            <a:xfrm>
              <a:off x="6804248" y="3018438"/>
              <a:ext cx="753732" cy="338554"/>
            </a:xfrm>
            <a:prstGeom prst="rect">
              <a:avLst/>
            </a:prstGeom>
            <a:noFill/>
          </p:spPr>
          <p:txBody>
            <a:bodyPr wrap="none" rtlCol="0">
              <a:spAutoFit/>
            </a:bodyPr>
            <a:lstStyle/>
            <a:p>
              <a:r>
                <a:rPr lang="es-ES" sz="1600" b="1" dirty="0">
                  <a:solidFill>
                    <a:srgbClr val="CC0066"/>
                  </a:solidFill>
                  <a:latin typeface="Arial Narrow" pitchFamily="34" charset="0"/>
                </a:rPr>
                <a:t>Egreso</a:t>
              </a:r>
            </a:p>
          </p:txBody>
        </p:sp>
        <p:cxnSp>
          <p:nvCxnSpPr>
            <p:cNvPr id="15" name="14 Conector recto"/>
            <p:cNvCxnSpPr>
              <a:stCxn id="14" idx="2"/>
            </p:cNvCxnSpPr>
            <p:nvPr/>
          </p:nvCxnSpPr>
          <p:spPr>
            <a:xfrm flipH="1">
              <a:off x="7092280" y="3356992"/>
              <a:ext cx="88834" cy="432048"/>
            </a:xfrm>
            <a:prstGeom prst="line">
              <a:avLst/>
            </a:prstGeom>
            <a:ln>
              <a:solidFill>
                <a:srgbClr val="CC0066"/>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6" name="15 CuadroTexto"/>
            <p:cNvSpPr txBox="1"/>
            <p:nvPr/>
          </p:nvSpPr>
          <p:spPr>
            <a:xfrm rot="3098869">
              <a:off x="7302044" y="4365263"/>
              <a:ext cx="1871025" cy="338554"/>
            </a:xfrm>
            <a:prstGeom prst="rect">
              <a:avLst/>
            </a:prstGeom>
            <a:noFill/>
          </p:spPr>
          <p:txBody>
            <a:bodyPr wrap="none" rtlCol="0">
              <a:spAutoFit/>
            </a:bodyPr>
            <a:lstStyle/>
            <a:p>
              <a:r>
                <a:rPr lang="es-ES" sz="1600" b="1" dirty="0">
                  <a:solidFill>
                    <a:srgbClr val="CC0066"/>
                  </a:solidFill>
                  <a:latin typeface="Arial Narrow" pitchFamily="34" charset="0"/>
                </a:rPr>
                <a:t>Búsqueda de empleo</a:t>
              </a: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57918" y="2031163"/>
            <a:ext cx="10449398" cy="3650103"/>
          </a:xfrm>
        </p:spPr>
        <p:txBody>
          <a:bodyPr>
            <a:normAutofit/>
          </a:bodyPr>
          <a:lstStyle/>
          <a:p>
            <a:r>
              <a:rPr lang="es-ES" sz="2400" b="1" dirty="0">
                <a:latin typeface="Arial" pitchFamily="34" charset="0"/>
                <a:cs typeface="Arial" pitchFamily="34" charset="0"/>
              </a:rPr>
              <a:t>Beneficiarios</a:t>
            </a:r>
            <a:r>
              <a:rPr lang="es-ES" sz="2400" dirty="0">
                <a:latin typeface="Arial" pitchFamily="34" charset="0"/>
                <a:cs typeface="Arial" pitchFamily="34" charset="0"/>
              </a:rPr>
              <a:t>, según pasa el tiempo sin encontrar empleo.</a:t>
            </a:r>
          </a:p>
          <a:p>
            <a:pPr>
              <a:buNone/>
            </a:pPr>
            <a:endParaRPr lang="es-ES" sz="2400" dirty="0">
              <a:latin typeface="Arial" pitchFamily="34" charset="0"/>
              <a:cs typeface="Arial" pitchFamily="34" charset="0"/>
            </a:endParaRPr>
          </a:p>
          <a:p>
            <a:r>
              <a:rPr lang="es-ES" sz="2400" b="1" dirty="0">
                <a:latin typeface="Arial" pitchFamily="34" charset="0"/>
                <a:cs typeface="Arial" pitchFamily="34" charset="0"/>
              </a:rPr>
              <a:t>Empresariado, </a:t>
            </a:r>
            <a:r>
              <a:rPr lang="es-ES" sz="2400" dirty="0">
                <a:latin typeface="Arial" pitchFamily="34" charset="0"/>
                <a:cs typeface="Arial" pitchFamily="34" charset="0"/>
              </a:rPr>
              <a:t>según el tipo de trabajadores que demandan, siendo menor cuando sus necesidades son más “sofisticadas”. </a:t>
            </a:r>
          </a:p>
          <a:p>
            <a:endParaRPr lang="es-ES" sz="2400" dirty="0">
              <a:latin typeface="Arial" pitchFamily="34" charset="0"/>
              <a:cs typeface="Arial" pitchFamily="34" charset="0"/>
            </a:endParaRPr>
          </a:p>
          <a:p>
            <a:r>
              <a:rPr lang="es-ES" sz="2400" b="1" dirty="0">
                <a:latin typeface="Arial" pitchFamily="34" charset="0"/>
                <a:cs typeface="Arial" pitchFamily="34" charset="0"/>
              </a:rPr>
              <a:t>Gestores de Empleo</a:t>
            </a:r>
            <a:r>
              <a:rPr lang="es-ES" sz="2400" dirty="0">
                <a:latin typeface="Arial" pitchFamily="34" charset="0"/>
                <a:cs typeface="Arial" pitchFamily="34" charset="0"/>
              </a:rPr>
              <a:t>, que consideran que el requisito de no estar estudiando obstaculiza, en la práctica, su acceso al mercado laboral.</a:t>
            </a:r>
          </a:p>
          <a:p>
            <a:pPr>
              <a:buNone/>
            </a:pPr>
            <a:endParaRPr lang="es-CR" sz="2400" dirty="0">
              <a:latin typeface="Arial" pitchFamily="34" charset="0"/>
              <a:cs typeface="Arial" pitchFamily="34" charset="0"/>
            </a:endParaRPr>
          </a:p>
          <a:p>
            <a:pPr lvl="1"/>
            <a:endParaRPr lang="es-CR" sz="2400" dirty="0"/>
          </a:p>
          <a:p>
            <a:pPr lvl="1"/>
            <a:endParaRPr lang="es-CR" sz="2400" dirty="0"/>
          </a:p>
          <a:p>
            <a:endParaRPr lang="es-CR" sz="2400" dirty="0"/>
          </a:p>
        </p:txBody>
      </p:sp>
      <p:sp>
        <p:nvSpPr>
          <p:cNvPr id="2" name="1 Título"/>
          <p:cNvSpPr>
            <a:spLocks noGrp="1"/>
          </p:cNvSpPr>
          <p:nvPr>
            <p:ph type="title"/>
          </p:nvPr>
        </p:nvSpPr>
        <p:spPr>
          <a:xfrm>
            <a:off x="898161" y="299803"/>
            <a:ext cx="10515600" cy="1568606"/>
          </a:xfrm>
        </p:spPr>
        <p:txBody>
          <a:bodyPr>
            <a:normAutofit fontScale="90000"/>
          </a:bodyPr>
          <a:lstStyle/>
          <a:p>
            <a:r>
              <a:rPr lang="es-ES" sz="3100" b="1" cap="small" dirty="0">
                <a:solidFill>
                  <a:schemeClr val="accent4"/>
                </a:solidFill>
                <a:latin typeface="Arial" pitchFamily="34" charset="0"/>
                <a:ea typeface="+mn-ea"/>
                <a:cs typeface="Arial" pitchFamily="34" charset="0"/>
              </a:rPr>
              <a:t>Los actores que participan en el Programa tienen una percepción positiva de él, pero su valoración cambia con el tiempo o al consultar aspectos específicos. </a:t>
            </a:r>
            <a:r>
              <a:rPr lang="es-CR" dirty="0"/>
              <a:t/>
            </a:r>
            <a:br>
              <a:rPr lang="es-CR" dirty="0"/>
            </a:br>
            <a:endParaRPr lang="es-C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s-ES" b="1" dirty="0">
                <a:latin typeface="Arial" pitchFamily="34" charset="0"/>
                <a:cs typeface="Arial" pitchFamily="34" charset="0"/>
              </a:rPr>
              <a:t>Recomendaciones</a:t>
            </a:r>
            <a:endParaRPr lang="es-CR" b="1" dirty="0">
              <a:latin typeface="Arial" pitchFamily="34" charset="0"/>
              <a:cs typeface="Arial" pitchFamily="34" charset="0"/>
            </a:endParaRPr>
          </a:p>
        </p:txBody>
      </p:sp>
      <p:sp>
        <p:nvSpPr>
          <p:cNvPr id="8" name="Marcador de contenido 7"/>
          <p:cNvSpPr>
            <a:spLocks noGrp="1"/>
          </p:cNvSpPr>
          <p:nvPr>
            <p:ph type="subTitle" idx="1"/>
          </p:nvPr>
        </p:nvSpPr>
        <p:spPr/>
        <p:txBody>
          <a:bodyPr>
            <a:normAutofit/>
          </a:bodyPr>
          <a:lstStyle/>
          <a:p>
            <a:endParaRPr lang="es-ES" sz="2800" dirty="0"/>
          </a:p>
          <a:p>
            <a:endParaRPr lang="es-ES" sz="2800" dirty="0"/>
          </a:p>
          <a:p>
            <a:endParaRPr lang="es-CR" sz="2800" dirty="0"/>
          </a:p>
        </p:txBody>
      </p:sp>
    </p:spTree>
    <p:extLst>
      <p:ext uri="{BB962C8B-B14F-4D97-AF65-F5344CB8AC3E}">
        <p14:creationId xmlns:p14="http://schemas.microsoft.com/office/powerpoint/2010/main" val="2073957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83171" y="1236688"/>
            <a:ext cx="10734208" cy="6190938"/>
          </a:xfrm>
        </p:spPr>
        <p:txBody>
          <a:bodyPr>
            <a:noAutofit/>
          </a:bodyPr>
          <a:lstStyle/>
          <a:p>
            <a:pPr algn="just">
              <a:buFont typeface="Wingdings" pitchFamily="2" charset="2"/>
              <a:buChar char="v"/>
            </a:pPr>
            <a:r>
              <a:rPr lang="es-ES" sz="2400" dirty="0">
                <a:latin typeface="Arial" pitchFamily="34" charset="0"/>
                <a:cs typeface="Arial" pitchFamily="34" charset="0"/>
              </a:rPr>
              <a:t>Clarificar la definición de la población meta para que no contenga ambigüedades e incluir a los jóvenes que desean terminar la secundaria o que se encuentran cursándola.</a:t>
            </a:r>
          </a:p>
          <a:p>
            <a:pPr algn="r">
              <a:spcBef>
                <a:spcPts val="0"/>
              </a:spcBef>
              <a:buNone/>
            </a:pPr>
            <a:r>
              <a:rPr lang="es-ES" sz="2400" dirty="0">
                <a:solidFill>
                  <a:schemeClr val="accent4">
                    <a:lumMod val="60000"/>
                    <a:lumOff val="40000"/>
                  </a:schemeClr>
                </a:solidFill>
                <a:latin typeface="Arial" pitchFamily="34" charset="0"/>
                <a:cs typeface="Arial" pitchFamily="34" charset="0"/>
              </a:rPr>
              <a:t>Responsable: DNE y Jerarcas MTSS</a:t>
            </a:r>
            <a:endParaRPr lang="es-CR" sz="2400" dirty="0">
              <a:solidFill>
                <a:schemeClr val="accent4">
                  <a:lumMod val="60000"/>
                  <a:lumOff val="40000"/>
                </a:schemeClr>
              </a:solidFill>
              <a:latin typeface="Arial" pitchFamily="34" charset="0"/>
              <a:cs typeface="Arial" pitchFamily="34" charset="0"/>
            </a:endParaRPr>
          </a:p>
          <a:p>
            <a:pPr lvl="0" algn="just">
              <a:spcBef>
                <a:spcPts val="1800"/>
              </a:spcBef>
              <a:buFont typeface="Wingdings" pitchFamily="2" charset="2"/>
              <a:buChar char="v"/>
            </a:pPr>
            <a:r>
              <a:rPr lang="es-ES" sz="2400" dirty="0">
                <a:latin typeface="Arial" pitchFamily="34" charset="0"/>
                <a:cs typeface="Arial" pitchFamily="34" charset="0"/>
              </a:rPr>
              <a:t>Completar el itinerario de empleo para que incluya todas las fases necesarias (prospección e inserción al mercado laboral). </a:t>
            </a:r>
          </a:p>
          <a:p>
            <a:pPr lvl="0" algn="r">
              <a:spcBef>
                <a:spcPts val="0"/>
              </a:spcBef>
              <a:buNone/>
            </a:pPr>
            <a:r>
              <a:rPr lang="es-ES" sz="2400" dirty="0">
                <a:solidFill>
                  <a:schemeClr val="accent4">
                    <a:lumMod val="60000"/>
                    <a:lumOff val="40000"/>
                  </a:schemeClr>
                </a:solidFill>
                <a:latin typeface="Arial" pitchFamily="34" charset="0"/>
                <a:cs typeface="Arial" pitchFamily="34" charset="0"/>
              </a:rPr>
              <a:t>Responsable: </a:t>
            </a:r>
            <a:r>
              <a:rPr lang="es-ES" sz="2400" dirty="0" err="1">
                <a:solidFill>
                  <a:schemeClr val="accent4">
                    <a:lumMod val="60000"/>
                    <a:lumOff val="40000"/>
                  </a:schemeClr>
                </a:solidFill>
                <a:latin typeface="Arial" pitchFamily="34" charset="0"/>
                <a:cs typeface="Arial" pitchFamily="34" charset="0"/>
              </a:rPr>
              <a:t>DNE</a:t>
            </a:r>
            <a:r>
              <a:rPr lang="es-ES" sz="2400" dirty="0">
                <a:solidFill>
                  <a:schemeClr val="accent4">
                    <a:lumMod val="60000"/>
                    <a:lumOff val="40000"/>
                  </a:schemeClr>
                </a:solidFill>
                <a:latin typeface="Arial" pitchFamily="34" charset="0"/>
                <a:cs typeface="Arial" pitchFamily="34" charset="0"/>
              </a:rPr>
              <a:t> y Jerarcas del </a:t>
            </a:r>
            <a:r>
              <a:rPr lang="es-ES" sz="2400" dirty="0" err="1">
                <a:solidFill>
                  <a:schemeClr val="accent4">
                    <a:lumMod val="60000"/>
                    <a:lumOff val="40000"/>
                  </a:schemeClr>
                </a:solidFill>
                <a:latin typeface="Arial" pitchFamily="34" charset="0"/>
                <a:cs typeface="Arial" pitchFamily="34" charset="0"/>
              </a:rPr>
              <a:t>MTSS</a:t>
            </a:r>
            <a:endParaRPr lang="es-ES" sz="2400" dirty="0">
              <a:solidFill>
                <a:schemeClr val="accent4">
                  <a:lumMod val="60000"/>
                  <a:lumOff val="40000"/>
                </a:schemeClr>
              </a:solidFill>
              <a:latin typeface="Arial" pitchFamily="34" charset="0"/>
              <a:cs typeface="Arial" pitchFamily="34" charset="0"/>
            </a:endParaRPr>
          </a:p>
          <a:p>
            <a:pPr algn="just">
              <a:spcBef>
                <a:spcPts val="1800"/>
              </a:spcBef>
              <a:buFont typeface="Wingdings" pitchFamily="2" charset="2"/>
              <a:buChar char="v"/>
            </a:pPr>
            <a:r>
              <a:rPr lang="es-ES" sz="2400" dirty="0">
                <a:latin typeface="Arial" pitchFamily="34" charset="0"/>
                <a:cs typeface="Arial" pitchFamily="34" charset="0"/>
              </a:rPr>
              <a:t>Establecer procesos de coordinación, mediante convenios o mecanismos similares, con aquellas instituciones que cuentan con programas complementarios, para garantizar que los beneficiarios reciban un servicio integral según sus necesidades.</a:t>
            </a:r>
          </a:p>
          <a:p>
            <a:pPr lvl="1" algn="r">
              <a:buNone/>
            </a:pPr>
            <a:r>
              <a:rPr lang="es-ES" sz="2400" b="1" dirty="0">
                <a:solidFill>
                  <a:schemeClr val="accent4">
                    <a:lumMod val="60000"/>
                    <a:lumOff val="40000"/>
                  </a:schemeClr>
                </a:solidFill>
                <a:latin typeface="Arial" pitchFamily="34" charset="0"/>
                <a:cs typeface="Arial" pitchFamily="34" charset="0"/>
              </a:rPr>
              <a:t>Responsable: DNE-Jerarcas del </a:t>
            </a:r>
            <a:r>
              <a:rPr lang="es-ES" sz="2400" b="1" dirty="0" err="1">
                <a:solidFill>
                  <a:schemeClr val="accent4">
                    <a:lumMod val="60000"/>
                    <a:lumOff val="40000"/>
                  </a:schemeClr>
                </a:solidFill>
                <a:latin typeface="Arial" pitchFamily="34" charset="0"/>
                <a:cs typeface="Arial" pitchFamily="34" charset="0"/>
              </a:rPr>
              <a:t>MTSS</a:t>
            </a:r>
            <a:endParaRPr lang="es-CR" sz="2400" dirty="0">
              <a:latin typeface="Arial" pitchFamily="34" charset="0"/>
              <a:cs typeface="Arial" pitchFamily="34" charset="0"/>
            </a:endParaRPr>
          </a:p>
          <a:p>
            <a:pPr algn="just">
              <a:buFont typeface="Wingdings" pitchFamily="2" charset="2"/>
              <a:buChar char="v"/>
            </a:pPr>
            <a:endParaRPr lang="es-CR" sz="2400" dirty="0"/>
          </a:p>
        </p:txBody>
      </p:sp>
      <p:sp>
        <p:nvSpPr>
          <p:cNvPr id="4" name="1 Título"/>
          <p:cNvSpPr>
            <a:spLocks noGrp="1"/>
          </p:cNvSpPr>
          <p:nvPr>
            <p:ph type="title"/>
          </p:nvPr>
        </p:nvSpPr>
        <p:spPr>
          <a:xfrm>
            <a:off x="898161" y="299803"/>
            <a:ext cx="10515600" cy="1064302"/>
          </a:xfrm>
        </p:spPr>
        <p:txBody>
          <a:bodyPr>
            <a:normAutofit fontScale="90000"/>
          </a:bodyPr>
          <a:lstStyle/>
          <a:p>
            <a:r>
              <a:rPr lang="es-ES" sz="3100" b="1" cap="small" dirty="0">
                <a:solidFill>
                  <a:schemeClr val="accent4"/>
                </a:solidFill>
                <a:latin typeface="Arial" pitchFamily="34" charset="0"/>
                <a:ea typeface="+mn-ea"/>
                <a:cs typeface="Arial" pitchFamily="34" charset="0"/>
              </a:rPr>
              <a:t>Redefinir el diseño de Empléate, de manera que se fortalezcan aspectos  clave para el éxito del programa</a:t>
            </a:r>
            <a:r>
              <a:rPr lang="es-CR" dirty="0"/>
              <a:t/>
            </a:r>
            <a:br>
              <a:rPr lang="es-CR" dirty="0"/>
            </a:br>
            <a:endParaRPr lang="es-C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88101" y="1079292"/>
            <a:ext cx="10584305" cy="5892150"/>
          </a:xfrm>
        </p:spPr>
        <p:txBody>
          <a:bodyPr>
            <a:normAutofit/>
          </a:bodyPr>
          <a:lstStyle/>
          <a:p>
            <a:pPr algn="just">
              <a:buFont typeface="Wingdings" pitchFamily="2" charset="2"/>
              <a:buChar char="v"/>
            </a:pPr>
            <a:r>
              <a:rPr lang="es-ES" sz="2400" dirty="0">
                <a:latin typeface="Arial" pitchFamily="34" charset="0"/>
                <a:cs typeface="Arial" pitchFamily="34" charset="0"/>
              </a:rPr>
              <a:t>Definir de forma clara y concreta los procesos, normas y lineamientos básicos requeridos para la ejecución efectiva y eficaz del Programa, prestando una especial atención a la selección de beneficiarios</a:t>
            </a:r>
            <a:r>
              <a:rPr lang="es-CR" sz="2400" dirty="0">
                <a:latin typeface="Arial" pitchFamily="34" charset="0"/>
                <a:cs typeface="Arial" pitchFamily="34" charset="0"/>
              </a:rPr>
              <a:t>.</a:t>
            </a:r>
          </a:p>
          <a:p>
            <a:pPr algn="r">
              <a:buNone/>
            </a:pPr>
            <a:r>
              <a:rPr lang="es-ES" sz="2400" dirty="0">
                <a:solidFill>
                  <a:schemeClr val="accent4">
                    <a:lumMod val="60000"/>
                    <a:lumOff val="40000"/>
                  </a:schemeClr>
                </a:solidFill>
                <a:latin typeface="Arial" pitchFamily="34" charset="0"/>
                <a:cs typeface="Arial" pitchFamily="34" charset="0"/>
              </a:rPr>
              <a:t>Responsable: </a:t>
            </a:r>
            <a:r>
              <a:rPr lang="es-ES" sz="2400" dirty="0" err="1">
                <a:solidFill>
                  <a:schemeClr val="accent4">
                    <a:lumMod val="60000"/>
                    <a:lumOff val="40000"/>
                  </a:schemeClr>
                </a:solidFill>
                <a:latin typeface="Arial" pitchFamily="34" charset="0"/>
                <a:cs typeface="Arial" pitchFamily="34" charset="0"/>
              </a:rPr>
              <a:t>DNE</a:t>
            </a:r>
            <a:r>
              <a:rPr lang="es-ES" sz="2400" dirty="0">
                <a:solidFill>
                  <a:schemeClr val="accent4">
                    <a:lumMod val="60000"/>
                    <a:lumOff val="40000"/>
                  </a:schemeClr>
                </a:solidFill>
                <a:latin typeface="Arial" pitchFamily="34" charset="0"/>
                <a:cs typeface="Arial" pitchFamily="34" charset="0"/>
              </a:rPr>
              <a:t> </a:t>
            </a:r>
            <a:endParaRPr lang="es-CR" sz="2400" dirty="0">
              <a:solidFill>
                <a:schemeClr val="accent4">
                  <a:lumMod val="60000"/>
                  <a:lumOff val="40000"/>
                </a:schemeClr>
              </a:solidFill>
              <a:latin typeface="Arial" pitchFamily="34" charset="0"/>
              <a:cs typeface="Arial" pitchFamily="34" charset="0"/>
            </a:endParaRPr>
          </a:p>
          <a:p>
            <a:pPr lvl="0" algn="just">
              <a:buFont typeface="Wingdings" pitchFamily="2" charset="2"/>
              <a:buChar char="v"/>
            </a:pPr>
            <a:r>
              <a:rPr lang="es-ES" sz="2400" dirty="0">
                <a:latin typeface="Arial" pitchFamily="34" charset="0"/>
                <a:cs typeface="Arial" pitchFamily="34" charset="0"/>
              </a:rPr>
              <a:t>Periódicamente (cada 3-4 años) realizar prospecciones formales de necesidades de mano de obra, que proporcionen información sobre las demandas en el medio plazo.</a:t>
            </a:r>
          </a:p>
          <a:p>
            <a:pPr lvl="0" algn="r">
              <a:buNone/>
            </a:pPr>
            <a:r>
              <a:rPr lang="es-ES" sz="2400" dirty="0">
                <a:solidFill>
                  <a:schemeClr val="accent4">
                    <a:lumMod val="60000"/>
                    <a:lumOff val="40000"/>
                  </a:schemeClr>
                </a:solidFill>
                <a:latin typeface="Arial" pitchFamily="34" charset="0"/>
                <a:cs typeface="Arial" pitchFamily="34" charset="0"/>
              </a:rPr>
              <a:t>Responsable :Jerarcas del </a:t>
            </a:r>
            <a:r>
              <a:rPr lang="es-ES" sz="2400" dirty="0" err="1">
                <a:solidFill>
                  <a:schemeClr val="accent4">
                    <a:lumMod val="60000"/>
                    <a:lumOff val="40000"/>
                  </a:schemeClr>
                </a:solidFill>
                <a:latin typeface="Arial" pitchFamily="34" charset="0"/>
                <a:cs typeface="Arial" pitchFamily="34" charset="0"/>
              </a:rPr>
              <a:t>MTSS</a:t>
            </a:r>
            <a:endParaRPr lang="es-ES" sz="2400" dirty="0">
              <a:solidFill>
                <a:schemeClr val="accent4">
                  <a:lumMod val="60000"/>
                  <a:lumOff val="40000"/>
                </a:schemeClr>
              </a:solidFill>
              <a:latin typeface="Arial" pitchFamily="34" charset="0"/>
              <a:cs typeface="Arial" pitchFamily="34" charset="0"/>
            </a:endParaRPr>
          </a:p>
          <a:p>
            <a:pPr lvl="0" algn="just">
              <a:buFont typeface="Wingdings" pitchFamily="2" charset="2"/>
              <a:buChar char="v"/>
            </a:pPr>
            <a:r>
              <a:rPr lang="es-ES" sz="2400" dirty="0">
                <a:latin typeface="Arial" pitchFamily="34" charset="0"/>
                <a:cs typeface="Arial" pitchFamily="34" charset="0"/>
              </a:rPr>
              <a:t>Sistematizar los sondeos informales que ya se realizan (quién los hace, cada cuánto, contenido mínimo…) y comunicar sus resultados de manera periódica al conjunto de los agentes.</a:t>
            </a:r>
          </a:p>
          <a:p>
            <a:pPr algn="r">
              <a:buNone/>
            </a:pPr>
            <a:r>
              <a:rPr lang="es-ES" sz="2400" dirty="0">
                <a:solidFill>
                  <a:schemeClr val="accent4">
                    <a:lumMod val="60000"/>
                    <a:lumOff val="40000"/>
                  </a:schemeClr>
                </a:solidFill>
                <a:latin typeface="Arial" pitchFamily="34" charset="0"/>
                <a:cs typeface="Arial" pitchFamily="34" charset="0"/>
              </a:rPr>
              <a:t>Responsable: </a:t>
            </a:r>
            <a:r>
              <a:rPr lang="es-ES" sz="2400" dirty="0" err="1">
                <a:solidFill>
                  <a:schemeClr val="accent4">
                    <a:lumMod val="60000"/>
                    <a:lumOff val="40000"/>
                  </a:schemeClr>
                </a:solidFill>
                <a:latin typeface="Arial" pitchFamily="34" charset="0"/>
                <a:cs typeface="Arial" pitchFamily="34" charset="0"/>
              </a:rPr>
              <a:t>DNE</a:t>
            </a:r>
            <a:endParaRPr lang="es-CR" sz="2400" dirty="0">
              <a:latin typeface="Arial" pitchFamily="34" charset="0"/>
              <a:cs typeface="Arial" pitchFamily="34" charset="0"/>
            </a:endParaRPr>
          </a:p>
          <a:p>
            <a:pPr algn="just">
              <a:buNone/>
            </a:pPr>
            <a:endParaRPr lang="es-CR" sz="2400" dirty="0">
              <a:latin typeface="Arial" pitchFamily="34" charset="0"/>
              <a:cs typeface="Arial" pitchFamily="34" charset="0"/>
            </a:endParaRPr>
          </a:p>
          <a:p>
            <a:endParaRPr lang="es-CR" sz="2400" dirty="0">
              <a:latin typeface="Arial" pitchFamily="34" charset="0"/>
              <a:cs typeface="Arial" pitchFamily="34" charset="0"/>
            </a:endParaRPr>
          </a:p>
          <a:p>
            <a:endParaRPr lang="es-CR" sz="2400" dirty="0">
              <a:latin typeface="Arial" pitchFamily="34" charset="0"/>
              <a:cs typeface="Arial" pitchFamily="34" charset="0"/>
            </a:endParaRPr>
          </a:p>
        </p:txBody>
      </p:sp>
      <p:sp>
        <p:nvSpPr>
          <p:cNvPr id="4" name="1 Título"/>
          <p:cNvSpPr>
            <a:spLocks noGrp="1"/>
          </p:cNvSpPr>
          <p:nvPr>
            <p:ph type="title"/>
          </p:nvPr>
        </p:nvSpPr>
        <p:spPr>
          <a:xfrm>
            <a:off x="898161" y="299803"/>
            <a:ext cx="10515600" cy="1064302"/>
          </a:xfrm>
        </p:spPr>
        <p:txBody>
          <a:bodyPr>
            <a:normAutofit fontScale="90000"/>
          </a:bodyPr>
          <a:lstStyle/>
          <a:p>
            <a:r>
              <a:rPr lang="es-ES" sz="3100" cap="small" dirty="0">
                <a:solidFill>
                  <a:schemeClr val="accent4"/>
                </a:solidFill>
                <a:latin typeface="Arial" pitchFamily="34" charset="0"/>
                <a:cs typeface="Arial" pitchFamily="34" charset="0"/>
              </a:rPr>
              <a:t>Ajustar los procesos del Programa y </a:t>
            </a:r>
            <a:r>
              <a:rPr lang="es-ES" sz="3100" b="1" cap="small" dirty="0">
                <a:solidFill>
                  <a:schemeClr val="accent4"/>
                </a:solidFill>
                <a:latin typeface="Arial" pitchFamily="34" charset="0"/>
                <a:ea typeface="+mn-ea"/>
                <a:cs typeface="Arial" pitchFamily="34" charset="0"/>
              </a:rPr>
              <a:t>Homogeneizar sus criterios de funcionamiento para mejorar sus resultados </a:t>
            </a:r>
            <a:r>
              <a:rPr lang="es-CR" dirty="0"/>
              <a:t/>
            </a:r>
            <a:br>
              <a:rPr lang="es-CR" dirty="0"/>
            </a:br>
            <a:endParaRPr lang="es-C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64328" y="798884"/>
            <a:ext cx="10509354" cy="5772229"/>
          </a:xfrm>
        </p:spPr>
        <p:txBody>
          <a:bodyPr>
            <a:normAutofit lnSpcReduction="10000"/>
          </a:bodyPr>
          <a:lstStyle/>
          <a:p>
            <a:pPr algn="just">
              <a:spcBef>
                <a:spcPts val="1800"/>
              </a:spcBef>
            </a:pPr>
            <a:r>
              <a:rPr lang="es-ES" sz="2400" dirty="0">
                <a:latin typeface="Arial" pitchFamily="34" charset="0"/>
                <a:cs typeface="Arial" pitchFamily="34" charset="0"/>
              </a:rPr>
              <a:t>Centrar la atención del Programa en los cantones prioritarios y activar las ventanillas que, aún existiendo, no están funcionando.</a:t>
            </a:r>
          </a:p>
          <a:p>
            <a:pPr lvl="0" algn="r">
              <a:spcBef>
                <a:spcPts val="0"/>
              </a:spcBef>
              <a:buNone/>
            </a:pPr>
            <a:r>
              <a:rPr lang="es-ES" sz="2400" dirty="0">
                <a:solidFill>
                  <a:schemeClr val="accent4">
                    <a:lumMod val="60000"/>
                    <a:lumOff val="40000"/>
                  </a:schemeClr>
                </a:solidFill>
                <a:latin typeface="Arial" pitchFamily="34" charset="0"/>
                <a:cs typeface="Arial" pitchFamily="34" charset="0"/>
              </a:rPr>
              <a:t>Responsable: </a:t>
            </a:r>
            <a:r>
              <a:rPr lang="es-ES" sz="2400" dirty="0" err="1">
                <a:solidFill>
                  <a:schemeClr val="accent4">
                    <a:lumMod val="60000"/>
                    <a:lumOff val="40000"/>
                  </a:schemeClr>
                </a:solidFill>
                <a:latin typeface="Arial" pitchFamily="34" charset="0"/>
                <a:cs typeface="Arial" pitchFamily="34" charset="0"/>
              </a:rPr>
              <a:t>DNE</a:t>
            </a:r>
            <a:r>
              <a:rPr lang="es-ES" sz="2400" dirty="0">
                <a:solidFill>
                  <a:schemeClr val="accent4">
                    <a:lumMod val="60000"/>
                    <a:lumOff val="40000"/>
                  </a:schemeClr>
                </a:solidFill>
                <a:latin typeface="Arial" pitchFamily="34" charset="0"/>
                <a:cs typeface="Arial" pitchFamily="34" charset="0"/>
              </a:rPr>
              <a:t> </a:t>
            </a:r>
          </a:p>
          <a:p>
            <a:pPr>
              <a:spcBef>
                <a:spcPts val="1200"/>
              </a:spcBef>
            </a:pPr>
            <a:r>
              <a:rPr lang="es-ES" sz="2400" dirty="0">
                <a:latin typeface="Arial" pitchFamily="34" charset="0"/>
                <a:cs typeface="Arial" pitchFamily="34" charset="0"/>
              </a:rPr>
              <a:t>Definir la actuación a llevar a cabo con los jóvenes que son captados inicialmente por el Programa, pero que no cumplen todos sus requisitos. Para ello, orientarles hacia otras opciones a las que sí puedan acceder (por ejemplo, en los Retos Empléate)</a:t>
            </a:r>
            <a:r>
              <a:rPr lang="es-ES" sz="2400" dirty="0">
                <a:solidFill>
                  <a:schemeClr val="accent4">
                    <a:lumMod val="60000"/>
                    <a:lumOff val="40000"/>
                  </a:schemeClr>
                </a:solidFill>
                <a:latin typeface="Arial" pitchFamily="34" charset="0"/>
                <a:cs typeface="Arial" pitchFamily="34" charset="0"/>
              </a:rPr>
              <a:t>.</a:t>
            </a:r>
            <a:r>
              <a:rPr lang="es-CR" sz="2400" dirty="0">
                <a:solidFill>
                  <a:schemeClr val="accent4">
                    <a:lumMod val="60000"/>
                    <a:lumOff val="40000"/>
                  </a:schemeClr>
                </a:solidFill>
                <a:latin typeface="Arial" pitchFamily="34" charset="0"/>
                <a:cs typeface="Arial" pitchFamily="34" charset="0"/>
              </a:rPr>
              <a:t> </a:t>
            </a:r>
          </a:p>
          <a:p>
            <a:pPr algn="r">
              <a:spcBef>
                <a:spcPts val="0"/>
              </a:spcBef>
              <a:buNone/>
            </a:pPr>
            <a:r>
              <a:rPr lang="es-ES" sz="2400" dirty="0">
                <a:solidFill>
                  <a:schemeClr val="accent4">
                    <a:lumMod val="60000"/>
                    <a:lumOff val="40000"/>
                  </a:schemeClr>
                </a:solidFill>
                <a:latin typeface="Arial" pitchFamily="34" charset="0"/>
                <a:cs typeface="Arial" pitchFamily="34" charset="0"/>
              </a:rPr>
              <a:t>Responsable: </a:t>
            </a:r>
            <a:r>
              <a:rPr lang="es-ES" sz="2400" dirty="0" err="1">
                <a:solidFill>
                  <a:schemeClr val="accent4">
                    <a:lumMod val="60000"/>
                    <a:lumOff val="40000"/>
                  </a:schemeClr>
                </a:solidFill>
                <a:latin typeface="Arial" pitchFamily="34" charset="0"/>
                <a:cs typeface="Arial" pitchFamily="34" charset="0"/>
              </a:rPr>
              <a:t>DNE</a:t>
            </a:r>
            <a:endParaRPr lang="es-ES" sz="2400" dirty="0">
              <a:solidFill>
                <a:schemeClr val="accent4">
                  <a:lumMod val="60000"/>
                  <a:lumOff val="40000"/>
                </a:schemeClr>
              </a:solidFill>
              <a:latin typeface="Arial" pitchFamily="34" charset="0"/>
              <a:cs typeface="Arial" pitchFamily="34" charset="0"/>
            </a:endParaRPr>
          </a:p>
          <a:p>
            <a:pPr algn="just">
              <a:spcBef>
                <a:spcPts val="1200"/>
              </a:spcBef>
            </a:pPr>
            <a:r>
              <a:rPr lang="es-ES" sz="2400" dirty="0">
                <a:latin typeface="Arial" pitchFamily="34" charset="0"/>
                <a:cs typeface="Arial" pitchFamily="34" charset="0"/>
              </a:rPr>
              <a:t>Definir los contenidos y dar lineamientos precisos a los centros de formación sobre la capacitación en habilidades blandas, garantizando que efectivamente se realice. </a:t>
            </a:r>
          </a:p>
          <a:p>
            <a:pPr algn="r">
              <a:spcBef>
                <a:spcPts val="0"/>
              </a:spcBef>
              <a:buNone/>
            </a:pPr>
            <a:r>
              <a:rPr lang="es-ES" sz="2400" dirty="0">
                <a:solidFill>
                  <a:schemeClr val="accent4">
                    <a:lumMod val="60000"/>
                    <a:lumOff val="40000"/>
                  </a:schemeClr>
                </a:solidFill>
                <a:latin typeface="Arial" pitchFamily="34" charset="0"/>
                <a:cs typeface="Arial" pitchFamily="34" charset="0"/>
              </a:rPr>
              <a:t>Responsable: </a:t>
            </a:r>
            <a:r>
              <a:rPr lang="es-ES" sz="2400" dirty="0" err="1">
                <a:solidFill>
                  <a:schemeClr val="accent4">
                    <a:lumMod val="60000"/>
                    <a:lumOff val="40000"/>
                  </a:schemeClr>
                </a:solidFill>
                <a:latin typeface="Arial" pitchFamily="34" charset="0"/>
                <a:cs typeface="Arial" pitchFamily="34" charset="0"/>
              </a:rPr>
              <a:t>DNE</a:t>
            </a:r>
            <a:endParaRPr lang="es-CR" sz="2400" dirty="0">
              <a:solidFill>
                <a:schemeClr val="accent4">
                  <a:lumMod val="60000"/>
                  <a:lumOff val="40000"/>
                </a:schemeClr>
              </a:solidFill>
              <a:latin typeface="Arial" pitchFamily="34" charset="0"/>
              <a:cs typeface="Arial" pitchFamily="34" charset="0"/>
            </a:endParaRPr>
          </a:p>
          <a:p>
            <a:pPr algn="just">
              <a:spcBef>
                <a:spcPts val="1200"/>
              </a:spcBef>
            </a:pPr>
            <a:r>
              <a:rPr lang="es-ES" sz="2400" dirty="0">
                <a:latin typeface="Arial" pitchFamily="34" charset="0"/>
                <a:cs typeface="Arial" pitchFamily="34" charset="0"/>
              </a:rPr>
              <a:t>Definir los programas de capacitación en forma modular, de manera que puedan intercalarse con periodos de práctica laboral (en empresas).</a:t>
            </a:r>
          </a:p>
          <a:p>
            <a:pPr lvl="0" algn="r">
              <a:spcBef>
                <a:spcPts val="0"/>
              </a:spcBef>
              <a:buNone/>
            </a:pPr>
            <a:r>
              <a:rPr lang="es-ES" sz="2400" dirty="0">
                <a:solidFill>
                  <a:schemeClr val="accent4">
                    <a:lumMod val="60000"/>
                    <a:lumOff val="40000"/>
                  </a:schemeClr>
                </a:solidFill>
                <a:latin typeface="Arial" pitchFamily="34" charset="0"/>
                <a:cs typeface="Arial" pitchFamily="34" charset="0"/>
              </a:rPr>
              <a:t>Responsable: </a:t>
            </a:r>
            <a:r>
              <a:rPr lang="es-ES" sz="2400" dirty="0" err="1">
                <a:solidFill>
                  <a:schemeClr val="accent4">
                    <a:lumMod val="60000"/>
                    <a:lumOff val="40000"/>
                  </a:schemeClr>
                </a:solidFill>
                <a:latin typeface="Arial" pitchFamily="34" charset="0"/>
                <a:cs typeface="Arial" pitchFamily="34" charset="0"/>
              </a:rPr>
              <a:t>DNE</a:t>
            </a:r>
            <a:r>
              <a:rPr lang="es-ES" sz="2400" dirty="0">
                <a:solidFill>
                  <a:schemeClr val="accent4">
                    <a:lumMod val="60000"/>
                    <a:lumOff val="40000"/>
                  </a:schemeClr>
                </a:solidFill>
                <a:latin typeface="Arial" pitchFamily="34" charset="0"/>
                <a:cs typeface="Arial" pitchFamily="34" charset="0"/>
              </a:rPr>
              <a:t> </a:t>
            </a:r>
          </a:p>
          <a:p>
            <a:pPr algn="just"/>
            <a:endParaRPr lang="es-CR" sz="2400" dirty="0">
              <a:latin typeface="Arial" pitchFamily="34" charset="0"/>
              <a:cs typeface="Arial" pitchFamily="34" charset="0"/>
            </a:endParaRPr>
          </a:p>
          <a:p>
            <a:pPr>
              <a:buNone/>
            </a:pPr>
            <a:endParaRPr lang="es-CR"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69731" y="1361262"/>
            <a:ext cx="10524344" cy="4566572"/>
          </a:xfrm>
        </p:spPr>
        <p:txBody>
          <a:bodyPr>
            <a:normAutofit/>
          </a:bodyPr>
          <a:lstStyle/>
          <a:p>
            <a:pPr algn="just"/>
            <a:r>
              <a:rPr lang="es-ES" sz="2400" dirty="0">
                <a:latin typeface="Arial" pitchFamily="34" charset="0"/>
                <a:cs typeface="Arial" pitchFamily="34" charset="0"/>
              </a:rPr>
              <a:t>Ampliar la oferta de formación fuera de la Gran Área Metropolitana</a:t>
            </a:r>
            <a:r>
              <a:rPr lang="es-CR" sz="2400" dirty="0">
                <a:latin typeface="Arial" pitchFamily="34" charset="0"/>
                <a:cs typeface="Arial" pitchFamily="34" charset="0"/>
              </a:rPr>
              <a:t>, a través de convenios con otras instituciones de educación (</a:t>
            </a:r>
            <a:r>
              <a:rPr lang="es-CR" sz="2400" dirty="0" err="1">
                <a:latin typeface="Arial" pitchFamily="34" charset="0"/>
                <a:cs typeface="Arial" pitchFamily="34" charset="0"/>
              </a:rPr>
              <a:t>MEP</a:t>
            </a:r>
            <a:r>
              <a:rPr lang="es-CR" sz="2400" dirty="0">
                <a:latin typeface="Arial" pitchFamily="34" charset="0"/>
                <a:cs typeface="Arial" pitchFamily="34" charset="0"/>
              </a:rPr>
              <a:t>, </a:t>
            </a:r>
            <a:r>
              <a:rPr lang="es-CR" sz="2400" dirty="0" err="1">
                <a:latin typeface="Arial" pitchFamily="34" charset="0"/>
                <a:cs typeface="Arial" pitchFamily="34" charset="0"/>
              </a:rPr>
              <a:t>INA</a:t>
            </a:r>
            <a:r>
              <a:rPr lang="es-CR" sz="2400" dirty="0">
                <a:latin typeface="Arial" pitchFamily="34" charset="0"/>
                <a:cs typeface="Arial" pitchFamily="34" charset="0"/>
              </a:rPr>
              <a:t>, Universidades…).</a:t>
            </a:r>
          </a:p>
          <a:p>
            <a:pPr algn="r">
              <a:spcBef>
                <a:spcPts val="0"/>
              </a:spcBef>
              <a:buNone/>
            </a:pPr>
            <a:r>
              <a:rPr lang="es-ES" sz="2400" dirty="0">
                <a:solidFill>
                  <a:schemeClr val="accent4">
                    <a:lumMod val="60000"/>
                    <a:lumOff val="40000"/>
                  </a:schemeClr>
                </a:solidFill>
                <a:latin typeface="Arial" pitchFamily="34" charset="0"/>
                <a:cs typeface="Arial" pitchFamily="34" charset="0"/>
              </a:rPr>
              <a:t>Responsable: DNE-Jerarcas institucionales.</a:t>
            </a:r>
          </a:p>
          <a:p>
            <a:pPr algn="just">
              <a:spcBef>
                <a:spcPts val="1800"/>
              </a:spcBef>
            </a:pPr>
            <a:r>
              <a:rPr lang="es-ES" sz="2400" dirty="0">
                <a:latin typeface="Arial" pitchFamily="34" charset="0"/>
                <a:cs typeface="Arial" pitchFamily="34" charset="0"/>
              </a:rPr>
              <a:t>Establecer un vínculo entre Empléate y Mi Primer Empleo, para que los egresados puedan tener una primera experiencia laboral. </a:t>
            </a:r>
          </a:p>
          <a:p>
            <a:pPr algn="r">
              <a:buNone/>
            </a:pPr>
            <a:r>
              <a:rPr lang="es-ES" sz="2400" dirty="0">
                <a:solidFill>
                  <a:schemeClr val="accent4">
                    <a:lumMod val="60000"/>
                    <a:lumOff val="40000"/>
                  </a:schemeClr>
                </a:solidFill>
                <a:latin typeface="Arial" pitchFamily="34" charset="0"/>
                <a:cs typeface="Arial" pitchFamily="34" charset="0"/>
              </a:rPr>
              <a:t>Responsable: </a:t>
            </a:r>
            <a:r>
              <a:rPr lang="es-ES" sz="2400" dirty="0" err="1">
                <a:solidFill>
                  <a:schemeClr val="accent4">
                    <a:lumMod val="60000"/>
                    <a:lumOff val="40000"/>
                  </a:schemeClr>
                </a:solidFill>
                <a:latin typeface="Arial" pitchFamily="34" charset="0"/>
                <a:cs typeface="Arial" pitchFamily="34" charset="0"/>
              </a:rPr>
              <a:t>DNE</a:t>
            </a:r>
            <a:r>
              <a:rPr lang="es-ES" sz="2400" dirty="0">
                <a:solidFill>
                  <a:schemeClr val="accent4">
                    <a:lumMod val="60000"/>
                    <a:lumOff val="40000"/>
                  </a:schemeClr>
                </a:solidFill>
                <a:latin typeface="Arial" pitchFamily="34" charset="0"/>
                <a:cs typeface="Arial" pitchFamily="34" charset="0"/>
              </a:rPr>
              <a:t>-Jerarcas institucionales</a:t>
            </a:r>
            <a:endParaRPr lang="es-ES" sz="2400" dirty="0">
              <a:latin typeface="Arial" pitchFamily="34" charset="0"/>
              <a:cs typeface="Arial" pitchFamily="34" charset="0"/>
            </a:endParaRPr>
          </a:p>
          <a:p>
            <a:pPr algn="just">
              <a:spcBef>
                <a:spcPts val="1800"/>
              </a:spcBef>
            </a:pPr>
            <a:r>
              <a:rPr lang="es-ES" sz="2400" dirty="0">
                <a:latin typeface="Arial" pitchFamily="34" charset="0"/>
                <a:cs typeface="Arial" pitchFamily="34" charset="0"/>
              </a:rPr>
              <a:t>Incrementar Convenios con empresas que realmente demanden trabajadores de perfil similar al de los participantes de Empléate.</a:t>
            </a:r>
          </a:p>
          <a:p>
            <a:pPr algn="r">
              <a:buNone/>
            </a:pPr>
            <a:r>
              <a:rPr lang="es-ES" sz="2400" dirty="0">
                <a:solidFill>
                  <a:schemeClr val="accent4">
                    <a:lumMod val="60000"/>
                    <a:lumOff val="40000"/>
                  </a:schemeClr>
                </a:solidFill>
                <a:latin typeface="Arial" pitchFamily="34" charset="0"/>
                <a:cs typeface="Arial" pitchFamily="34" charset="0"/>
              </a:rPr>
              <a:t>Responsable: </a:t>
            </a:r>
            <a:r>
              <a:rPr lang="es-ES" sz="2400" dirty="0" err="1">
                <a:solidFill>
                  <a:schemeClr val="accent4">
                    <a:lumMod val="60000"/>
                    <a:lumOff val="40000"/>
                  </a:schemeClr>
                </a:solidFill>
                <a:latin typeface="Arial" pitchFamily="34" charset="0"/>
                <a:cs typeface="Arial" pitchFamily="34" charset="0"/>
              </a:rPr>
              <a:t>DNE</a:t>
            </a:r>
            <a:r>
              <a:rPr lang="es-ES" sz="2400" dirty="0">
                <a:solidFill>
                  <a:schemeClr val="accent4">
                    <a:lumMod val="60000"/>
                    <a:lumOff val="40000"/>
                  </a:schemeClr>
                </a:solidFill>
                <a:latin typeface="Arial" pitchFamily="34" charset="0"/>
                <a:cs typeface="Arial" pitchFamily="34" charset="0"/>
              </a:rPr>
              <a:t>- Jerarcas institucionales </a:t>
            </a:r>
          </a:p>
          <a:p>
            <a:pPr algn="just"/>
            <a:endParaRPr lang="es-ES" sz="2400" dirty="0">
              <a:latin typeface="Arial" pitchFamily="34" charset="0"/>
              <a:cs typeface="Arial" pitchFamily="34" charset="0"/>
            </a:endParaRPr>
          </a:p>
          <a:p>
            <a:pPr>
              <a:buFont typeface="Wingdings" pitchFamily="2" charset="2"/>
              <a:buChar char="v"/>
            </a:pPr>
            <a:endParaRPr lang="es-C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5456421" y="1019331"/>
            <a:ext cx="1753849" cy="2698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solidFill>
                <a:schemeClr val="bg1"/>
              </a:solidFill>
            </a:endParaRPr>
          </a:p>
        </p:txBody>
      </p:sp>
      <p:pic>
        <p:nvPicPr>
          <p:cNvPr id="34817" name="Picture 1"/>
          <p:cNvPicPr>
            <a:picLocks noChangeAspect="1" noChangeArrowheads="1"/>
          </p:cNvPicPr>
          <p:nvPr/>
        </p:nvPicPr>
        <p:blipFill>
          <a:blip r:embed="rId2"/>
          <a:srcRect/>
          <a:stretch>
            <a:fillRect/>
          </a:stretch>
        </p:blipFill>
        <p:spPr bwMode="auto">
          <a:xfrm>
            <a:off x="-44970" y="725742"/>
            <a:ext cx="6396048" cy="3546447"/>
          </a:xfrm>
          <a:prstGeom prst="rect">
            <a:avLst/>
          </a:prstGeom>
          <a:noFill/>
          <a:ln w="9525">
            <a:noFill/>
            <a:miter lim="800000"/>
            <a:headEnd/>
            <a:tailEnd/>
          </a:ln>
          <a:effectLst/>
        </p:spPr>
      </p:pic>
      <p:pic>
        <p:nvPicPr>
          <p:cNvPr id="34820" name="Picture 4"/>
          <p:cNvPicPr>
            <a:picLocks noChangeAspect="1" noChangeArrowheads="1"/>
          </p:cNvPicPr>
          <p:nvPr/>
        </p:nvPicPr>
        <p:blipFill>
          <a:blip r:embed="rId3"/>
          <a:srcRect/>
          <a:stretch>
            <a:fillRect/>
          </a:stretch>
        </p:blipFill>
        <p:spPr bwMode="auto">
          <a:xfrm>
            <a:off x="4189388" y="4813453"/>
            <a:ext cx="4105275" cy="1104900"/>
          </a:xfrm>
          <a:prstGeom prst="rect">
            <a:avLst/>
          </a:prstGeom>
          <a:noFill/>
          <a:ln w="9525">
            <a:noFill/>
            <a:miter lim="800000"/>
            <a:headEnd/>
            <a:tailEnd/>
          </a:ln>
          <a:effectLst/>
        </p:spPr>
      </p:pic>
      <p:pic>
        <p:nvPicPr>
          <p:cNvPr id="34821" name="Picture 5"/>
          <p:cNvPicPr>
            <a:picLocks noChangeAspect="1" noChangeArrowheads="1"/>
          </p:cNvPicPr>
          <p:nvPr/>
        </p:nvPicPr>
        <p:blipFill>
          <a:blip r:embed="rId4"/>
          <a:srcRect/>
          <a:stretch>
            <a:fillRect/>
          </a:stretch>
        </p:blipFill>
        <p:spPr bwMode="auto">
          <a:xfrm>
            <a:off x="6270885" y="694496"/>
            <a:ext cx="5921115" cy="3640856"/>
          </a:xfrm>
          <a:prstGeom prst="rect">
            <a:avLst/>
          </a:prstGeom>
          <a:noFill/>
          <a:ln w="9525">
            <a:noFill/>
            <a:miter lim="800000"/>
            <a:headEnd/>
            <a:tailEnd/>
          </a:ln>
          <a:effectLst/>
        </p:spPr>
      </p:pic>
      <p:sp>
        <p:nvSpPr>
          <p:cNvPr id="2" name="Rectángulo 1"/>
          <p:cNvSpPr/>
          <p:nvPr/>
        </p:nvSpPr>
        <p:spPr>
          <a:xfrm>
            <a:off x="4217964" y="5180166"/>
            <a:ext cx="985837" cy="185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err="1"/>
              <a:t>Prog</a:t>
            </a:r>
            <a:r>
              <a:rPr lang="es-CR" dirty="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56898" y="1015453"/>
            <a:ext cx="10947816" cy="5274988"/>
          </a:xfrm>
        </p:spPr>
        <p:txBody>
          <a:bodyPr>
            <a:normAutofit/>
          </a:bodyPr>
          <a:lstStyle/>
          <a:p>
            <a:pPr algn="just"/>
            <a:r>
              <a:rPr lang="es-ES" sz="2400" dirty="0">
                <a:latin typeface="Arial" pitchFamily="34" charset="0"/>
                <a:cs typeface="Arial" pitchFamily="34" charset="0"/>
              </a:rPr>
              <a:t>Establecer un plan de monitoreo y seguimiento de Empléate</a:t>
            </a:r>
            <a:r>
              <a:rPr lang="es-CR" sz="2400" dirty="0">
                <a:latin typeface="Arial" pitchFamily="34" charset="0"/>
                <a:cs typeface="Arial" pitchFamily="34" charset="0"/>
              </a:rPr>
              <a:t>, que facilite un mayor conocimiento del programa y sus resultados y pueda utilizarse para apoyar la toma de decisiones.</a:t>
            </a:r>
          </a:p>
          <a:p>
            <a:pPr algn="r">
              <a:buNone/>
            </a:pPr>
            <a:r>
              <a:rPr lang="es-ES" sz="2400" dirty="0">
                <a:solidFill>
                  <a:schemeClr val="accent4">
                    <a:lumMod val="60000"/>
                    <a:lumOff val="40000"/>
                  </a:schemeClr>
                </a:solidFill>
                <a:latin typeface="Arial" pitchFamily="34" charset="0"/>
                <a:cs typeface="Arial" pitchFamily="34" charset="0"/>
              </a:rPr>
              <a:t>Responsable: </a:t>
            </a:r>
            <a:r>
              <a:rPr lang="es-ES" sz="2400" dirty="0" err="1">
                <a:solidFill>
                  <a:schemeClr val="accent4">
                    <a:lumMod val="60000"/>
                    <a:lumOff val="40000"/>
                  </a:schemeClr>
                </a:solidFill>
                <a:latin typeface="Arial" pitchFamily="34" charset="0"/>
                <a:cs typeface="Arial" pitchFamily="34" charset="0"/>
              </a:rPr>
              <a:t>DNE</a:t>
            </a:r>
            <a:endParaRPr lang="es-ES" sz="2400" dirty="0">
              <a:solidFill>
                <a:schemeClr val="accent4">
                  <a:lumMod val="60000"/>
                  <a:lumOff val="40000"/>
                </a:schemeClr>
              </a:solidFill>
              <a:latin typeface="Arial" pitchFamily="34" charset="0"/>
              <a:cs typeface="Arial" pitchFamily="34" charset="0"/>
            </a:endParaRPr>
          </a:p>
          <a:p>
            <a:pPr algn="just">
              <a:spcBef>
                <a:spcPts val="1200"/>
              </a:spcBef>
            </a:pPr>
            <a:r>
              <a:rPr lang="es-ES" sz="2400" dirty="0">
                <a:latin typeface="Arial" pitchFamily="34" charset="0"/>
                <a:cs typeface="Arial" pitchFamily="34" charset="0"/>
              </a:rPr>
              <a:t>Volcar la información relevante del programa (expedientes, beneficiarios, convenios…)  en una base de datos (</a:t>
            </a:r>
            <a:r>
              <a:rPr lang="es-ES" sz="2400" dirty="0" err="1">
                <a:latin typeface="Arial" pitchFamily="34" charset="0"/>
                <a:cs typeface="Arial" pitchFamily="34" charset="0"/>
              </a:rPr>
              <a:t>excel</a:t>
            </a:r>
            <a:r>
              <a:rPr lang="es-ES" sz="2400" dirty="0">
                <a:latin typeface="Arial" pitchFamily="34" charset="0"/>
                <a:cs typeface="Arial" pitchFamily="34" charset="0"/>
              </a:rPr>
              <a:t> o similar), que facilite la explotación de la información.</a:t>
            </a:r>
          </a:p>
          <a:p>
            <a:pPr algn="r">
              <a:buNone/>
            </a:pPr>
            <a:r>
              <a:rPr lang="es-ES" sz="2400" dirty="0">
                <a:solidFill>
                  <a:schemeClr val="accent4">
                    <a:lumMod val="60000"/>
                    <a:lumOff val="40000"/>
                  </a:schemeClr>
                </a:solidFill>
                <a:latin typeface="Arial" pitchFamily="34" charset="0"/>
                <a:cs typeface="Arial" pitchFamily="34" charset="0"/>
              </a:rPr>
              <a:t>Responsable: </a:t>
            </a:r>
            <a:r>
              <a:rPr lang="es-ES" sz="2400" dirty="0" err="1">
                <a:solidFill>
                  <a:schemeClr val="accent4">
                    <a:lumMod val="60000"/>
                    <a:lumOff val="40000"/>
                  </a:schemeClr>
                </a:solidFill>
                <a:latin typeface="Arial" pitchFamily="34" charset="0"/>
                <a:cs typeface="Arial" pitchFamily="34" charset="0"/>
              </a:rPr>
              <a:t>DNE</a:t>
            </a:r>
            <a:endParaRPr lang="es-ES" sz="2400" dirty="0">
              <a:solidFill>
                <a:schemeClr val="accent4">
                  <a:lumMod val="60000"/>
                  <a:lumOff val="40000"/>
                </a:schemeClr>
              </a:solidFill>
              <a:latin typeface="Arial" pitchFamily="34" charset="0"/>
              <a:cs typeface="Arial" pitchFamily="34" charset="0"/>
            </a:endParaRPr>
          </a:p>
          <a:p>
            <a:pPr algn="just">
              <a:spcBef>
                <a:spcPts val="1200"/>
              </a:spcBef>
            </a:pPr>
            <a:r>
              <a:rPr lang="es-ES" sz="2400" dirty="0">
                <a:latin typeface="Arial" pitchFamily="34" charset="0"/>
                <a:cs typeface="Arial" pitchFamily="34" charset="0"/>
              </a:rPr>
              <a:t>Comenzar a verificar el cumplimiento de los compromisos de los diferentes agentes y también de los requisitos de los beneficiarios.</a:t>
            </a:r>
          </a:p>
          <a:p>
            <a:pPr algn="r">
              <a:buNone/>
            </a:pPr>
            <a:r>
              <a:rPr lang="es-ES" sz="2400" dirty="0">
                <a:solidFill>
                  <a:schemeClr val="accent4">
                    <a:lumMod val="60000"/>
                    <a:lumOff val="40000"/>
                  </a:schemeClr>
                </a:solidFill>
                <a:latin typeface="Arial" pitchFamily="34" charset="0"/>
                <a:cs typeface="Arial" pitchFamily="34" charset="0"/>
              </a:rPr>
              <a:t>Responsable: Jerarcas institucionales y </a:t>
            </a:r>
            <a:r>
              <a:rPr lang="es-ES" sz="2400" dirty="0" err="1">
                <a:solidFill>
                  <a:schemeClr val="accent4">
                    <a:lumMod val="60000"/>
                    <a:lumOff val="40000"/>
                  </a:schemeClr>
                </a:solidFill>
                <a:latin typeface="Arial" pitchFamily="34" charset="0"/>
                <a:cs typeface="Arial" pitchFamily="34" charset="0"/>
              </a:rPr>
              <a:t>DNE</a:t>
            </a:r>
            <a:endParaRPr lang="es-ES" sz="2400" dirty="0">
              <a:solidFill>
                <a:schemeClr val="accent4">
                  <a:lumMod val="60000"/>
                  <a:lumOff val="40000"/>
                </a:schemeClr>
              </a:solidFill>
              <a:latin typeface="Arial" pitchFamily="34" charset="0"/>
              <a:cs typeface="Arial" pitchFamily="34" charset="0"/>
            </a:endParaRPr>
          </a:p>
          <a:p>
            <a:pPr algn="just">
              <a:buNone/>
            </a:pPr>
            <a:endParaRPr lang="es-ES" sz="2400" dirty="0">
              <a:latin typeface="Arial" pitchFamily="34" charset="0"/>
              <a:cs typeface="Arial" pitchFamily="34" charset="0"/>
            </a:endParaRPr>
          </a:p>
          <a:p>
            <a:pPr algn="just"/>
            <a:endParaRPr lang="es-ES" sz="2400" dirty="0">
              <a:latin typeface="Arial" pitchFamily="34" charset="0"/>
              <a:cs typeface="Arial" pitchFamily="34" charset="0"/>
            </a:endParaRPr>
          </a:p>
          <a:p>
            <a:endParaRPr lang="es-CR"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30319" y="1298609"/>
            <a:ext cx="10947816" cy="5212555"/>
          </a:xfrm>
        </p:spPr>
        <p:txBody>
          <a:bodyPr>
            <a:normAutofit/>
          </a:bodyPr>
          <a:lstStyle/>
          <a:p>
            <a:r>
              <a:rPr lang="es-ES" sz="2400" dirty="0">
                <a:latin typeface="Arial" pitchFamily="34" charset="0"/>
                <a:cs typeface="Arial" pitchFamily="34" charset="0"/>
              </a:rPr>
              <a:t>Establecer metas que realmente se puedan alcanzar con los recursos de los que dispone el Programa. </a:t>
            </a:r>
          </a:p>
          <a:p>
            <a:pPr algn="r">
              <a:buNone/>
            </a:pPr>
            <a:r>
              <a:rPr lang="es-ES" sz="2400" dirty="0">
                <a:solidFill>
                  <a:schemeClr val="accent4">
                    <a:lumMod val="60000"/>
                    <a:lumOff val="40000"/>
                  </a:schemeClr>
                </a:solidFill>
                <a:latin typeface="Arial" pitchFamily="34" charset="0"/>
                <a:cs typeface="Arial" pitchFamily="34" charset="0"/>
              </a:rPr>
              <a:t>Responsable: </a:t>
            </a:r>
            <a:r>
              <a:rPr lang="es-ES" sz="2400" dirty="0" err="1">
                <a:solidFill>
                  <a:schemeClr val="accent4">
                    <a:lumMod val="60000"/>
                    <a:lumOff val="40000"/>
                  </a:schemeClr>
                </a:solidFill>
                <a:latin typeface="Arial" pitchFamily="34" charset="0"/>
                <a:cs typeface="Arial" pitchFamily="34" charset="0"/>
              </a:rPr>
              <a:t>DNE</a:t>
            </a:r>
            <a:endParaRPr lang="es-CR" sz="2400" dirty="0">
              <a:solidFill>
                <a:schemeClr val="accent4">
                  <a:lumMod val="60000"/>
                  <a:lumOff val="40000"/>
                </a:schemeClr>
              </a:solidFill>
              <a:latin typeface="Arial" pitchFamily="34" charset="0"/>
              <a:cs typeface="Arial" pitchFamily="34" charset="0"/>
            </a:endParaRPr>
          </a:p>
          <a:p>
            <a:r>
              <a:rPr lang="es-ES" sz="2400" dirty="0">
                <a:latin typeface="Arial" pitchFamily="34" charset="0"/>
                <a:cs typeface="Arial" pitchFamily="34" charset="0"/>
              </a:rPr>
              <a:t>Planificar la realización de Retos:</a:t>
            </a:r>
          </a:p>
          <a:p>
            <a:pPr lvl="1">
              <a:spcBef>
                <a:spcPts val="1200"/>
              </a:spcBef>
            </a:pPr>
            <a:r>
              <a:rPr lang="es-ES" sz="2400" dirty="0">
                <a:latin typeface="Arial" pitchFamily="34" charset="0"/>
                <a:cs typeface="Arial" pitchFamily="34" charset="0"/>
              </a:rPr>
              <a:t>Para que no se realice ninguno antes de que sean atendidos todos los jóvenes captados (en el reto anterior y por otras vías). </a:t>
            </a:r>
          </a:p>
          <a:p>
            <a:pPr lvl="1">
              <a:spcBef>
                <a:spcPts val="1200"/>
              </a:spcBef>
            </a:pPr>
            <a:r>
              <a:rPr lang="es-ES" sz="2400" dirty="0">
                <a:latin typeface="Arial" pitchFamily="34" charset="0"/>
                <a:cs typeface="Arial" pitchFamily="34" charset="0"/>
              </a:rPr>
              <a:t>Para garantizar que se realicen en lugares donde realmente exista demanda de mano de obra.</a:t>
            </a:r>
          </a:p>
          <a:p>
            <a:pPr algn="r">
              <a:buNone/>
            </a:pPr>
            <a:r>
              <a:rPr lang="es-ES" sz="2400" dirty="0">
                <a:solidFill>
                  <a:schemeClr val="accent4">
                    <a:lumMod val="60000"/>
                    <a:lumOff val="40000"/>
                  </a:schemeClr>
                </a:solidFill>
                <a:latin typeface="Arial" pitchFamily="34" charset="0"/>
                <a:cs typeface="Arial" pitchFamily="34" charset="0"/>
              </a:rPr>
              <a:t>Responsable: </a:t>
            </a:r>
            <a:r>
              <a:rPr lang="es-ES" sz="2400" dirty="0" err="1">
                <a:solidFill>
                  <a:schemeClr val="accent4">
                    <a:lumMod val="60000"/>
                    <a:lumOff val="40000"/>
                  </a:schemeClr>
                </a:solidFill>
                <a:latin typeface="Arial" pitchFamily="34" charset="0"/>
                <a:cs typeface="Arial" pitchFamily="34" charset="0"/>
              </a:rPr>
              <a:t>DNE</a:t>
            </a:r>
            <a:endParaRPr lang="es-CR" sz="2400" dirty="0">
              <a:solidFill>
                <a:schemeClr val="accent4">
                  <a:lumMod val="60000"/>
                  <a:lumOff val="40000"/>
                </a:schemeClr>
              </a:solidFill>
              <a:latin typeface="Arial" pitchFamily="34" charset="0"/>
              <a:cs typeface="Arial" pitchFamily="34" charset="0"/>
            </a:endParaRPr>
          </a:p>
          <a:p>
            <a:r>
              <a:rPr lang="es-ES" sz="2400" dirty="0">
                <a:latin typeface="Arial" pitchFamily="34" charset="0"/>
                <a:cs typeface="Arial" pitchFamily="34" charset="0"/>
              </a:rPr>
              <a:t>Favorecer la coordinación, capacitación periódica y retroalimentación de los Gestores de Empleo.</a:t>
            </a:r>
          </a:p>
          <a:p>
            <a:pPr algn="r">
              <a:buNone/>
            </a:pPr>
            <a:r>
              <a:rPr lang="es-ES" sz="2400" dirty="0">
                <a:latin typeface="Arial" pitchFamily="34" charset="0"/>
                <a:cs typeface="Arial" pitchFamily="34" charset="0"/>
              </a:rPr>
              <a:t> </a:t>
            </a:r>
            <a:r>
              <a:rPr lang="es-ES" sz="2400" dirty="0">
                <a:solidFill>
                  <a:schemeClr val="accent4">
                    <a:lumMod val="60000"/>
                    <a:lumOff val="40000"/>
                  </a:schemeClr>
                </a:solidFill>
                <a:latin typeface="Arial" pitchFamily="34" charset="0"/>
                <a:cs typeface="Arial" pitchFamily="34" charset="0"/>
              </a:rPr>
              <a:t>Responsable: </a:t>
            </a:r>
            <a:r>
              <a:rPr lang="es-ES" sz="2400" dirty="0" err="1">
                <a:solidFill>
                  <a:schemeClr val="accent4">
                    <a:lumMod val="60000"/>
                    <a:lumOff val="40000"/>
                  </a:schemeClr>
                </a:solidFill>
                <a:latin typeface="Arial" pitchFamily="34" charset="0"/>
                <a:cs typeface="Arial" pitchFamily="34" charset="0"/>
              </a:rPr>
              <a:t>DNE</a:t>
            </a:r>
            <a:endParaRPr lang="es-ES" sz="2400" dirty="0">
              <a:solidFill>
                <a:schemeClr val="accent4">
                  <a:lumMod val="60000"/>
                  <a:lumOff val="40000"/>
                </a:schemeClr>
              </a:solidFill>
              <a:latin typeface="Arial" pitchFamily="34" charset="0"/>
              <a:cs typeface="Arial" pitchFamily="34" charset="0"/>
            </a:endParaRPr>
          </a:p>
        </p:txBody>
      </p:sp>
      <p:sp>
        <p:nvSpPr>
          <p:cNvPr id="3" name="1 Título"/>
          <p:cNvSpPr>
            <a:spLocks noGrp="1"/>
          </p:cNvSpPr>
          <p:nvPr>
            <p:ph type="title"/>
          </p:nvPr>
        </p:nvSpPr>
        <p:spPr>
          <a:xfrm>
            <a:off x="898161" y="299803"/>
            <a:ext cx="10515600" cy="1064302"/>
          </a:xfrm>
        </p:spPr>
        <p:txBody>
          <a:bodyPr>
            <a:normAutofit fontScale="90000"/>
          </a:bodyPr>
          <a:lstStyle/>
          <a:p>
            <a:r>
              <a:rPr lang="es-ES" sz="3100" cap="small" dirty="0">
                <a:solidFill>
                  <a:schemeClr val="accent4"/>
                </a:solidFill>
                <a:latin typeface="Arial" pitchFamily="34" charset="0"/>
                <a:cs typeface="Arial" pitchFamily="34" charset="0"/>
              </a:rPr>
              <a:t>Ajustar y Optimizar los Recursos de Empléate</a:t>
            </a:r>
            <a:r>
              <a:rPr lang="es-CR" dirty="0"/>
              <a:t/>
            </a:r>
            <a:br>
              <a:rPr lang="es-CR" dirty="0"/>
            </a:br>
            <a:endParaRPr lang="es-C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109271" y="2290799"/>
            <a:ext cx="10218295" cy="2446094"/>
          </a:xfrm>
        </p:spPr>
        <p:txBody>
          <a:bodyPr>
            <a:normAutofit/>
          </a:bodyPr>
          <a:lstStyle/>
          <a:p>
            <a:pPr algn="ctr">
              <a:buNone/>
            </a:pPr>
            <a:r>
              <a:rPr lang="es-CR" sz="6600" dirty="0">
                <a:latin typeface="Arial" pitchFamily="34" charset="0"/>
                <a:cs typeface="Arial" pitchFamily="34" charset="0"/>
              </a:rPr>
              <a:t>Gracias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19200" y="1661211"/>
            <a:ext cx="10972800" cy="4525963"/>
          </a:xfrm>
        </p:spPr>
        <p:txBody>
          <a:bodyPr>
            <a:normAutofit/>
          </a:bodyPr>
          <a:lstStyle/>
          <a:p>
            <a:pPr marL="0" indent="0">
              <a:buNone/>
            </a:pPr>
            <a:endParaRPr lang="es-ES" sz="2800" b="1" dirty="0">
              <a:latin typeface="Arial" pitchFamily="34" charset="0"/>
              <a:cs typeface="Arial" pitchFamily="34" charset="0"/>
            </a:endParaRPr>
          </a:p>
          <a:p>
            <a:pPr marL="0" indent="0">
              <a:buNone/>
            </a:pPr>
            <a:r>
              <a:rPr lang="es-ES" sz="2800" b="1" dirty="0">
                <a:latin typeface="Arial" pitchFamily="34" charset="0"/>
                <a:cs typeface="Arial" pitchFamily="34" charset="0"/>
              </a:rPr>
              <a:t>Tipo de Evaluación</a:t>
            </a:r>
            <a:r>
              <a:rPr lang="es-ES" sz="2800" dirty="0">
                <a:latin typeface="Arial" pitchFamily="34" charset="0"/>
                <a:cs typeface="Arial" pitchFamily="34" charset="0"/>
              </a:rPr>
              <a:t>: Diseño – Proceso – Resultado</a:t>
            </a:r>
          </a:p>
          <a:p>
            <a:pPr marL="0" indent="0">
              <a:buNone/>
            </a:pPr>
            <a:endParaRPr lang="es-ES" sz="2800" dirty="0">
              <a:latin typeface="Arial" pitchFamily="34" charset="0"/>
              <a:cs typeface="Arial" pitchFamily="34" charset="0"/>
            </a:endParaRPr>
          </a:p>
          <a:p>
            <a:pPr marL="0" indent="0">
              <a:buNone/>
            </a:pPr>
            <a:r>
              <a:rPr lang="es-ES" sz="2800" b="1" dirty="0">
                <a:latin typeface="Arial" pitchFamily="34" charset="0"/>
                <a:cs typeface="Arial" pitchFamily="34" charset="0"/>
              </a:rPr>
              <a:t>Modalidad</a:t>
            </a:r>
            <a:r>
              <a:rPr lang="es-ES" sz="2800" dirty="0">
                <a:latin typeface="Arial" pitchFamily="34" charset="0"/>
                <a:cs typeface="Arial" pitchFamily="34" charset="0"/>
              </a:rPr>
              <a:t>: Aprender  Haciendo</a:t>
            </a:r>
          </a:p>
          <a:p>
            <a:pPr marL="0" indent="0">
              <a:buNone/>
            </a:pPr>
            <a:endParaRPr lang="es-ES" sz="2800" b="1" dirty="0">
              <a:latin typeface="Arial" pitchFamily="34" charset="0"/>
              <a:cs typeface="Arial" pitchFamily="34" charset="0"/>
            </a:endParaRPr>
          </a:p>
          <a:p>
            <a:pPr marL="0" indent="0">
              <a:buNone/>
            </a:pPr>
            <a:r>
              <a:rPr lang="es-ES" sz="2800" b="1" dirty="0">
                <a:latin typeface="Arial" pitchFamily="34" charset="0"/>
                <a:cs typeface="Arial" pitchFamily="34" charset="0"/>
              </a:rPr>
              <a:t>Alcance de la evaluación</a:t>
            </a:r>
            <a:r>
              <a:rPr lang="es-ES" sz="2800" dirty="0">
                <a:latin typeface="Arial" pitchFamily="34" charset="0"/>
                <a:cs typeface="Arial" pitchFamily="34" charset="0"/>
              </a:rPr>
              <a:t>: Nacional, período 2012-2015</a:t>
            </a:r>
          </a:p>
          <a:p>
            <a:pPr marL="0" indent="0">
              <a:buNone/>
            </a:pPr>
            <a:endParaRPr lang="es-ES" sz="2800" dirty="0">
              <a:latin typeface="Arial" pitchFamily="34" charset="0"/>
              <a:cs typeface="Arial" pitchFamily="34" charset="0"/>
            </a:endParaRPr>
          </a:p>
          <a:p>
            <a:pPr marL="0" indent="0">
              <a:buNone/>
            </a:pPr>
            <a:r>
              <a:rPr lang="es-ES" sz="2800" b="1" dirty="0">
                <a:latin typeface="Arial" pitchFamily="34" charset="0"/>
                <a:cs typeface="Arial" pitchFamily="34" charset="0"/>
              </a:rPr>
              <a:t>Metodología</a:t>
            </a:r>
            <a:r>
              <a:rPr lang="es-ES" sz="2800" dirty="0">
                <a:latin typeface="Arial" pitchFamily="34" charset="0"/>
                <a:cs typeface="Arial" pitchFamily="34" charset="0"/>
              </a:rPr>
              <a:t>:  Enfoque cuantitativo y cualitativo.</a:t>
            </a:r>
          </a:p>
          <a:p>
            <a:endParaRPr lang="es-ES" dirty="0">
              <a:latin typeface="Arial" pitchFamily="34" charset="0"/>
              <a:cs typeface="Arial" pitchFamily="34" charset="0"/>
            </a:endParaRPr>
          </a:p>
        </p:txBody>
      </p:sp>
      <p:sp>
        <p:nvSpPr>
          <p:cNvPr id="2" name="Título 1"/>
          <p:cNvSpPr>
            <a:spLocks noGrp="1"/>
          </p:cNvSpPr>
          <p:nvPr>
            <p:ph type="title"/>
          </p:nvPr>
        </p:nvSpPr>
        <p:spPr/>
        <p:txBody>
          <a:bodyPr/>
          <a:lstStyle/>
          <a:p>
            <a:r>
              <a:rPr lang="es-ES" dirty="0">
                <a:latin typeface="Arial" pitchFamily="34" charset="0"/>
                <a:cs typeface="Arial" pitchFamily="34" charset="0"/>
              </a:rPr>
              <a:t>Características de la Evaluación</a:t>
            </a:r>
          </a:p>
        </p:txBody>
      </p:sp>
    </p:spTree>
    <p:extLst>
      <p:ext uri="{BB962C8B-B14F-4D97-AF65-F5344CB8AC3E}">
        <p14:creationId xmlns:p14="http://schemas.microsoft.com/office/powerpoint/2010/main" val="536107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9643" y="1090991"/>
            <a:ext cx="11062743" cy="4725191"/>
          </a:xfrm>
        </p:spPr>
        <p:txBody>
          <a:bodyPr>
            <a:normAutofit fontScale="25000" lnSpcReduction="20000"/>
          </a:bodyPr>
          <a:lstStyle/>
          <a:p>
            <a:pPr marL="0" indent="0">
              <a:lnSpc>
                <a:spcPct val="120000"/>
              </a:lnSpc>
              <a:buNone/>
            </a:pPr>
            <a:endParaRPr lang="es-ES" dirty="0"/>
          </a:p>
          <a:p>
            <a:pPr marL="0" indent="0">
              <a:lnSpc>
                <a:spcPct val="120000"/>
              </a:lnSpc>
              <a:buNone/>
            </a:pPr>
            <a:r>
              <a:rPr lang="es-ES" sz="9600" b="1" dirty="0">
                <a:latin typeface="Arial" pitchFamily="34" charset="0"/>
                <a:cs typeface="Arial" pitchFamily="34" charset="0"/>
              </a:rPr>
              <a:t>Objetivo General. </a:t>
            </a:r>
            <a:r>
              <a:rPr lang="es-ES" sz="9600" dirty="0">
                <a:latin typeface="Arial" pitchFamily="34" charset="0"/>
                <a:cs typeface="Arial" pitchFamily="34" charset="0"/>
              </a:rPr>
              <a:t>Apoyar la toma de decisiones para la mejora del Programa.</a:t>
            </a:r>
            <a:endParaRPr lang="es-ES" sz="9600" b="1" dirty="0">
              <a:latin typeface="Arial" pitchFamily="34" charset="0"/>
              <a:cs typeface="Arial" pitchFamily="34" charset="0"/>
            </a:endParaRPr>
          </a:p>
          <a:p>
            <a:pPr marL="0" indent="0">
              <a:lnSpc>
                <a:spcPct val="120000"/>
              </a:lnSpc>
              <a:spcBef>
                <a:spcPts val="2400"/>
              </a:spcBef>
              <a:buNone/>
            </a:pPr>
            <a:r>
              <a:rPr lang="es-ES" sz="9600" b="1" dirty="0">
                <a:latin typeface="Arial" pitchFamily="34" charset="0"/>
                <a:cs typeface="Arial" pitchFamily="34" charset="0"/>
              </a:rPr>
              <a:t>Objetivos específicos </a:t>
            </a:r>
          </a:p>
          <a:p>
            <a:pPr lvl="0" eaLnBrk="0" fontAlgn="base" hangingPunct="0">
              <a:lnSpc>
                <a:spcPct val="120000"/>
              </a:lnSpc>
              <a:spcBef>
                <a:spcPts val="1800"/>
              </a:spcBef>
            </a:pPr>
            <a:r>
              <a:rPr lang="es-ES" sz="9600" b="1" dirty="0">
                <a:latin typeface="Arial" pitchFamily="34" charset="0"/>
                <a:cs typeface="Arial" pitchFamily="34" charset="0"/>
              </a:rPr>
              <a:t>Diseño. </a:t>
            </a:r>
            <a:r>
              <a:rPr lang="es-ES" sz="9600" dirty="0">
                <a:latin typeface="Arial" pitchFamily="34" charset="0"/>
                <a:cs typeface="Arial" pitchFamily="34" charset="0"/>
              </a:rPr>
              <a:t>Identificar las posibilidades de mejora del Programa de cara a las necesidades de la población beneficiaria. </a:t>
            </a:r>
          </a:p>
          <a:p>
            <a:pPr marL="777240" lvl="3" fontAlgn="t">
              <a:lnSpc>
                <a:spcPct val="120000"/>
              </a:lnSpc>
              <a:spcBef>
                <a:spcPts val="1200"/>
              </a:spcBef>
              <a:buNone/>
            </a:pPr>
            <a:r>
              <a:rPr lang="es-ES" sz="8800" kern="1000" dirty="0">
                <a:solidFill>
                  <a:srgbClr val="4A66AC"/>
                </a:solidFill>
                <a:latin typeface="Arial"/>
                <a:ea typeface="Cambria"/>
                <a:cs typeface="Times New Roman"/>
              </a:rPr>
              <a:t>1. ¿Se ajusta el enfoque de Empléate a la problemática y a las necesidades de la población objetivo?</a:t>
            </a:r>
            <a:endParaRPr lang="es-ES" sz="8800" kern="1000" dirty="0">
              <a:solidFill>
                <a:srgbClr val="595959"/>
              </a:solidFill>
              <a:latin typeface="Arial"/>
              <a:ea typeface="Cambria"/>
              <a:cs typeface="Times New Roman"/>
            </a:endParaRPr>
          </a:p>
          <a:p>
            <a:pPr marL="777240" lvl="3" fontAlgn="t">
              <a:lnSpc>
                <a:spcPct val="120000"/>
              </a:lnSpc>
              <a:spcBef>
                <a:spcPts val="1200"/>
              </a:spcBef>
              <a:buNone/>
            </a:pPr>
            <a:r>
              <a:rPr lang="es-ES" sz="8800" kern="1000" dirty="0">
                <a:solidFill>
                  <a:srgbClr val="4A66AC"/>
                </a:solidFill>
                <a:latin typeface="Arial"/>
                <a:ea typeface="Calibri"/>
                <a:cs typeface="Times New Roman"/>
              </a:rPr>
              <a:t>2.  ¿En qué medida Empléate es complementario con otras iniciativas?</a:t>
            </a:r>
            <a:endParaRPr lang="es-ES" sz="8800" kern="1000" dirty="0">
              <a:solidFill>
                <a:srgbClr val="595959"/>
              </a:solidFill>
              <a:latin typeface="Arial"/>
              <a:ea typeface="Cambria"/>
              <a:cs typeface="Times New Roman"/>
            </a:endParaRPr>
          </a:p>
          <a:p>
            <a:pPr marL="777240" lvl="3" fontAlgn="t">
              <a:lnSpc>
                <a:spcPct val="120000"/>
              </a:lnSpc>
              <a:spcBef>
                <a:spcPts val="1200"/>
              </a:spcBef>
              <a:buNone/>
            </a:pPr>
            <a:r>
              <a:rPr lang="es-ES" sz="8800" kern="1000" dirty="0">
                <a:solidFill>
                  <a:srgbClr val="4A66AC"/>
                </a:solidFill>
                <a:latin typeface="Arial"/>
                <a:ea typeface="Calibri"/>
                <a:cs typeface="Times New Roman"/>
              </a:rPr>
              <a:t>3. ¿La cadena de resultados del Programa está adecuadamente definida?</a:t>
            </a:r>
            <a:endParaRPr lang="es-ES" sz="8800" kern="1000" dirty="0">
              <a:solidFill>
                <a:srgbClr val="595959"/>
              </a:solidFill>
              <a:latin typeface="Arial"/>
              <a:ea typeface="Cambria"/>
              <a:cs typeface="Times New Roman"/>
            </a:endParaRPr>
          </a:p>
          <a:p>
            <a:pPr>
              <a:lnSpc>
                <a:spcPct val="120000"/>
              </a:lnSpc>
            </a:pPr>
            <a:endParaRPr lang="es-ES" dirty="0"/>
          </a:p>
        </p:txBody>
      </p:sp>
      <p:sp>
        <p:nvSpPr>
          <p:cNvPr id="2" name="Título 1"/>
          <p:cNvSpPr>
            <a:spLocks noGrp="1"/>
          </p:cNvSpPr>
          <p:nvPr>
            <p:ph type="title"/>
          </p:nvPr>
        </p:nvSpPr>
        <p:spPr>
          <a:xfrm>
            <a:off x="2821132" y="-329780"/>
            <a:ext cx="10058400" cy="1450757"/>
          </a:xfrm>
        </p:spPr>
        <p:txBody>
          <a:bodyPr/>
          <a:lstStyle/>
          <a:p>
            <a:r>
              <a:rPr lang="es-ES" dirty="0"/>
              <a:t>Objetivos de la evaluación</a:t>
            </a:r>
          </a:p>
        </p:txBody>
      </p:sp>
    </p:spTree>
    <p:extLst>
      <p:ext uri="{BB962C8B-B14F-4D97-AF65-F5344CB8AC3E}">
        <p14:creationId xmlns:p14="http://schemas.microsoft.com/office/powerpoint/2010/main" val="1922669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9583" y="1240891"/>
            <a:ext cx="11062743" cy="4725191"/>
          </a:xfrm>
        </p:spPr>
        <p:txBody>
          <a:bodyPr>
            <a:noAutofit/>
          </a:bodyPr>
          <a:lstStyle/>
          <a:p>
            <a:pPr lvl="0" eaLnBrk="0" fontAlgn="base" hangingPunct="0">
              <a:spcBef>
                <a:spcPts val="1800"/>
              </a:spcBef>
            </a:pPr>
            <a:r>
              <a:rPr lang="es-ES" sz="2400" b="1" dirty="0">
                <a:latin typeface="Arial" pitchFamily="34" charset="0"/>
                <a:cs typeface="Arial" pitchFamily="34" charset="0"/>
              </a:rPr>
              <a:t>Procesos. </a:t>
            </a:r>
            <a:r>
              <a:rPr lang="es-ES" sz="2400" dirty="0">
                <a:latin typeface="Arial" pitchFamily="34" charset="0"/>
                <a:cs typeface="Arial" pitchFamily="34" charset="0"/>
              </a:rPr>
              <a:t>Valorar los procesos de gestión para mejorar la prestación del servicio.</a:t>
            </a:r>
          </a:p>
          <a:p>
            <a:pPr lvl="2" fontAlgn="t">
              <a:spcBef>
                <a:spcPts val="1200"/>
              </a:spcBef>
              <a:buNone/>
            </a:pPr>
            <a:r>
              <a:rPr lang="es-ES" sz="2200" kern="1000" dirty="0">
                <a:solidFill>
                  <a:srgbClr val="4A66AC"/>
                </a:solidFill>
                <a:latin typeface="Arial"/>
                <a:ea typeface="Cambria"/>
                <a:cs typeface="Times New Roman"/>
              </a:rPr>
              <a:t>1. ¿Hasta qué punto los procesos claves de Empléate están alineados con los resultados que pretenden conseguir?</a:t>
            </a:r>
          </a:p>
          <a:p>
            <a:pPr lvl="2" fontAlgn="t">
              <a:spcBef>
                <a:spcPts val="1200"/>
              </a:spcBef>
              <a:buNone/>
            </a:pPr>
            <a:r>
              <a:rPr lang="es-ES" sz="2200" kern="1000" dirty="0">
                <a:solidFill>
                  <a:srgbClr val="4A66AC"/>
                </a:solidFill>
                <a:latin typeface="Arial"/>
                <a:ea typeface="Cambria"/>
                <a:cs typeface="Times New Roman"/>
              </a:rPr>
              <a:t>2. ¿Hasta qué punto el dispositivo de atención se implementa de manera homogénea en todo el país?</a:t>
            </a:r>
          </a:p>
          <a:p>
            <a:pPr lvl="2" fontAlgn="t">
              <a:spcBef>
                <a:spcPts val="1200"/>
              </a:spcBef>
              <a:buNone/>
            </a:pPr>
            <a:r>
              <a:rPr lang="es-ES" sz="2200" kern="1000" dirty="0">
                <a:solidFill>
                  <a:srgbClr val="4A66AC"/>
                </a:solidFill>
                <a:latin typeface="Arial"/>
                <a:ea typeface="Cambria"/>
                <a:cs typeface="Times New Roman"/>
              </a:rPr>
              <a:t>3. ¿Hasta qué punto los agentes que participan son los adecuados y cuentan con los requerimientos mínimos para poder hacer su trabajo?</a:t>
            </a:r>
          </a:p>
          <a:p>
            <a:pPr lvl="2" fontAlgn="t">
              <a:spcBef>
                <a:spcPts val="1200"/>
              </a:spcBef>
              <a:buNone/>
            </a:pPr>
            <a:r>
              <a:rPr lang="es-ES" sz="2200" kern="1000" dirty="0">
                <a:solidFill>
                  <a:srgbClr val="4A66AC"/>
                </a:solidFill>
                <a:latin typeface="Arial"/>
                <a:ea typeface="Cambria"/>
                <a:cs typeface="Times New Roman"/>
              </a:rPr>
              <a:t>4. ¿Participan en Empléate todos los agentes que estaban previstos?</a:t>
            </a:r>
          </a:p>
          <a:p>
            <a:pPr lvl="2" fontAlgn="t">
              <a:spcBef>
                <a:spcPts val="1200"/>
              </a:spcBef>
              <a:buNone/>
            </a:pPr>
            <a:r>
              <a:rPr lang="es-ES" sz="2200" kern="1000" dirty="0">
                <a:solidFill>
                  <a:srgbClr val="4A66AC"/>
                </a:solidFill>
                <a:latin typeface="Arial"/>
                <a:ea typeface="Cambria"/>
                <a:cs typeface="Times New Roman"/>
              </a:rPr>
              <a:t>5. ¿En qué medida los criterios de selección son adecuados y se cumplen?</a:t>
            </a:r>
          </a:p>
          <a:p>
            <a:pPr lvl="2" fontAlgn="t">
              <a:spcBef>
                <a:spcPts val="1200"/>
              </a:spcBef>
              <a:buNone/>
            </a:pPr>
            <a:r>
              <a:rPr lang="es-ES" sz="2200" kern="1000" dirty="0">
                <a:solidFill>
                  <a:srgbClr val="4A66AC"/>
                </a:solidFill>
                <a:latin typeface="Arial"/>
                <a:ea typeface="Cambria"/>
                <a:cs typeface="Times New Roman"/>
              </a:rPr>
              <a:t>6. ¿Existen funciones o procesos que el programa no está realizando? </a:t>
            </a:r>
            <a:endParaRPr lang="es-ES" sz="2400" dirty="0">
              <a:latin typeface="Arial" pitchFamily="34" charset="0"/>
              <a:cs typeface="Arial" pitchFamily="34" charset="0"/>
            </a:endParaRPr>
          </a:p>
          <a:p>
            <a:endParaRPr lang="es-ES" sz="2400" dirty="0">
              <a:latin typeface="Arial" pitchFamily="34" charset="0"/>
              <a:cs typeface="Arial" pitchFamily="34" charset="0"/>
            </a:endParaRPr>
          </a:p>
          <a:p>
            <a:endParaRPr lang="es-ES" sz="2400" dirty="0">
              <a:latin typeface="Arial" pitchFamily="34" charset="0"/>
              <a:cs typeface="Arial" pitchFamily="34" charset="0"/>
            </a:endParaRPr>
          </a:p>
          <a:p>
            <a:endParaRPr lang="es-ES" sz="2400" dirty="0">
              <a:latin typeface="Arial" pitchFamily="34" charset="0"/>
              <a:cs typeface="Arial" pitchFamily="34" charset="0"/>
            </a:endParaRPr>
          </a:p>
          <a:p>
            <a:endParaRPr lang="es-ES" sz="2400" dirty="0">
              <a:latin typeface="Arial" pitchFamily="34" charset="0"/>
              <a:cs typeface="Arial" pitchFamily="34" charset="0"/>
            </a:endParaRPr>
          </a:p>
        </p:txBody>
      </p:sp>
      <p:sp>
        <p:nvSpPr>
          <p:cNvPr id="2" name="Título 1"/>
          <p:cNvSpPr>
            <a:spLocks noGrp="1"/>
          </p:cNvSpPr>
          <p:nvPr>
            <p:ph type="title"/>
          </p:nvPr>
        </p:nvSpPr>
        <p:spPr>
          <a:xfrm>
            <a:off x="1921732" y="-329780"/>
            <a:ext cx="10058400" cy="1450757"/>
          </a:xfrm>
        </p:spPr>
        <p:txBody>
          <a:bodyPr/>
          <a:lstStyle/>
          <a:p>
            <a:r>
              <a:rPr lang="es-ES" dirty="0"/>
              <a:t>Objetivos de la evaluación (2)</a:t>
            </a:r>
          </a:p>
        </p:txBody>
      </p:sp>
    </p:spTree>
    <p:extLst>
      <p:ext uri="{BB962C8B-B14F-4D97-AF65-F5344CB8AC3E}">
        <p14:creationId xmlns:p14="http://schemas.microsoft.com/office/powerpoint/2010/main" val="1922669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79291" y="1225902"/>
            <a:ext cx="10433156" cy="4605271"/>
          </a:xfrm>
        </p:spPr>
        <p:txBody>
          <a:bodyPr>
            <a:noAutofit/>
          </a:bodyPr>
          <a:lstStyle/>
          <a:p>
            <a:pPr lvl="0" eaLnBrk="0" fontAlgn="base" hangingPunct="0">
              <a:spcBef>
                <a:spcPts val="1800"/>
              </a:spcBef>
            </a:pPr>
            <a:r>
              <a:rPr lang="es-ES" sz="2400" b="1" dirty="0">
                <a:latin typeface="Arial" pitchFamily="34" charset="0"/>
                <a:cs typeface="Arial" pitchFamily="34" charset="0"/>
              </a:rPr>
              <a:t>Resultados. </a:t>
            </a:r>
            <a:r>
              <a:rPr lang="es-ES" sz="2400" dirty="0">
                <a:latin typeface="Arial" pitchFamily="34" charset="0"/>
                <a:cs typeface="Arial" pitchFamily="34" charset="0"/>
              </a:rPr>
              <a:t>Conocer el logro de los objetivos planteados por Empléate.</a:t>
            </a:r>
          </a:p>
          <a:p>
            <a:pPr marL="777240" lvl="3" fontAlgn="t">
              <a:spcBef>
                <a:spcPts val="1800"/>
              </a:spcBef>
              <a:buNone/>
            </a:pPr>
            <a:r>
              <a:rPr lang="es-ES" sz="2200" dirty="0">
                <a:latin typeface="Arial" pitchFamily="34" charset="0"/>
                <a:cs typeface="Arial" pitchFamily="34" charset="0"/>
              </a:rPr>
              <a:t> </a:t>
            </a:r>
            <a:r>
              <a:rPr lang="es-ES" sz="2200" kern="1000" dirty="0">
                <a:solidFill>
                  <a:srgbClr val="4A66AC"/>
                </a:solidFill>
                <a:latin typeface="Arial"/>
                <a:ea typeface="Calibri"/>
                <a:cs typeface="Times New Roman"/>
              </a:rPr>
              <a:t>1.  ¿Existe igualdad de acceso a Empléate en cada una de sus fases? </a:t>
            </a:r>
            <a:endParaRPr lang="es-ES" sz="2200" kern="1000" dirty="0">
              <a:solidFill>
                <a:srgbClr val="595959"/>
              </a:solidFill>
              <a:latin typeface="Arial"/>
              <a:ea typeface="Cambria"/>
              <a:cs typeface="Times New Roman"/>
            </a:endParaRPr>
          </a:p>
          <a:p>
            <a:pPr marL="777240" lvl="3" fontAlgn="t">
              <a:spcBef>
                <a:spcPts val="1800"/>
              </a:spcBef>
              <a:buNone/>
            </a:pPr>
            <a:r>
              <a:rPr lang="es-ES" sz="2200" kern="1000" dirty="0">
                <a:solidFill>
                  <a:srgbClr val="4A66AC"/>
                </a:solidFill>
                <a:latin typeface="Arial"/>
                <a:ea typeface="Calibri"/>
                <a:cs typeface="Times New Roman"/>
              </a:rPr>
              <a:t>2.  ¿Consigue Empléate el propósito que persigue? (mejora de la empleabilidad)</a:t>
            </a:r>
            <a:endParaRPr lang="es-ES" sz="2200" kern="1000" dirty="0">
              <a:solidFill>
                <a:srgbClr val="595959"/>
              </a:solidFill>
              <a:latin typeface="Arial"/>
              <a:ea typeface="Cambria"/>
              <a:cs typeface="Times New Roman"/>
            </a:endParaRPr>
          </a:p>
          <a:p>
            <a:pPr marL="777240" lvl="3" fontAlgn="t">
              <a:spcBef>
                <a:spcPts val="1800"/>
              </a:spcBef>
              <a:buNone/>
            </a:pPr>
            <a:r>
              <a:rPr lang="es-ES" sz="2200" kern="1000" dirty="0">
                <a:solidFill>
                  <a:srgbClr val="4A66AC"/>
                </a:solidFill>
                <a:latin typeface="Arial"/>
                <a:ea typeface="Calibri"/>
                <a:cs typeface="Times New Roman"/>
              </a:rPr>
              <a:t>3.   ¿Cuáles han sido los efectos no previstos de Empléate?</a:t>
            </a:r>
            <a:endParaRPr lang="es-ES" sz="2200" kern="1000" dirty="0">
              <a:solidFill>
                <a:srgbClr val="595959"/>
              </a:solidFill>
              <a:latin typeface="Arial"/>
              <a:ea typeface="Cambria"/>
              <a:cs typeface="Times New Roman"/>
            </a:endParaRPr>
          </a:p>
          <a:p>
            <a:pPr marL="777240" lvl="3" fontAlgn="t">
              <a:spcBef>
                <a:spcPts val="1800"/>
              </a:spcBef>
              <a:buNone/>
            </a:pPr>
            <a:r>
              <a:rPr lang="es-ES" sz="2200" kern="1000" dirty="0">
                <a:solidFill>
                  <a:srgbClr val="4A66AC"/>
                </a:solidFill>
                <a:latin typeface="Arial"/>
                <a:ea typeface="Calibri"/>
                <a:cs typeface="Times New Roman"/>
              </a:rPr>
              <a:t>4.   ¿Cómo valoran la utilidad percibida del programa los diferentes actores y su ajuste a las necesidades(beneficiarios, empresarios, gestores)</a:t>
            </a:r>
            <a:endParaRPr lang="es-ES" sz="2200" kern="1000" dirty="0">
              <a:solidFill>
                <a:srgbClr val="595959"/>
              </a:solidFill>
              <a:latin typeface="Arial"/>
              <a:ea typeface="Cambria"/>
              <a:cs typeface="Times New Roman"/>
            </a:endParaRPr>
          </a:p>
          <a:p>
            <a:pPr lvl="0" eaLnBrk="0" fontAlgn="base" hangingPunct="0">
              <a:spcBef>
                <a:spcPts val="2400"/>
              </a:spcBef>
            </a:pPr>
            <a:r>
              <a:rPr lang="es-ES" sz="2400" b="1" dirty="0">
                <a:latin typeface="Arial" pitchFamily="34" charset="0"/>
                <a:cs typeface="Arial" pitchFamily="34" charset="0"/>
              </a:rPr>
              <a:t>Impacto. </a:t>
            </a:r>
            <a:r>
              <a:rPr lang="es-ES" sz="2400" dirty="0">
                <a:latin typeface="Arial" pitchFamily="34" charset="0"/>
                <a:cs typeface="Arial" pitchFamily="34" charset="0"/>
              </a:rPr>
              <a:t>Generar las bases para que pueda llevarse a cabo una evaluación de impacto.</a:t>
            </a:r>
          </a:p>
          <a:p>
            <a:pPr eaLnBrk="0" fontAlgn="base" hangingPunct="0"/>
            <a:endParaRPr lang="es-ES" sz="2400" dirty="0">
              <a:latin typeface="Arial" pitchFamily="34" charset="0"/>
              <a:cs typeface="Arial" pitchFamily="34" charset="0"/>
            </a:endParaRPr>
          </a:p>
          <a:p>
            <a:pPr eaLnBrk="0" fontAlgn="base" hangingPunct="0"/>
            <a:endParaRPr lang="es-ES" sz="2400" dirty="0">
              <a:latin typeface="Arial" pitchFamily="34" charset="0"/>
              <a:cs typeface="Arial" pitchFamily="34" charset="0"/>
            </a:endParaRPr>
          </a:p>
          <a:p>
            <a:pPr eaLnBrk="0" fontAlgn="base" hangingPunct="0"/>
            <a:endParaRPr lang="es-ES" sz="2400" dirty="0">
              <a:latin typeface="Arial" pitchFamily="34" charset="0"/>
              <a:cs typeface="Arial" pitchFamily="34" charset="0"/>
            </a:endParaRPr>
          </a:p>
          <a:p>
            <a:pPr eaLnBrk="0" fontAlgn="base" hangingPunct="0"/>
            <a:endParaRPr lang="es-ES" sz="2400" dirty="0">
              <a:latin typeface="Arial" pitchFamily="34" charset="0"/>
              <a:cs typeface="Arial" pitchFamily="34" charset="0"/>
            </a:endParaRPr>
          </a:p>
          <a:p>
            <a:pPr eaLnBrk="0" fontAlgn="base" hangingPunct="0"/>
            <a:endParaRPr lang="es-ES" sz="2400" dirty="0">
              <a:latin typeface="Arial" pitchFamily="34" charset="0"/>
              <a:cs typeface="Arial" pitchFamily="34" charset="0"/>
            </a:endParaRPr>
          </a:p>
          <a:p>
            <a:pPr>
              <a:buNone/>
            </a:pPr>
            <a:endParaRPr lang="es-ES" sz="2400" dirty="0">
              <a:latin typeface="Arial" pitchFamily="34" charset="0"/>
              <a:cs typeface="Arial" pitchFamily="34" charset="0"/>
            </a:endParaRPr>
          </a:p>
          <a:p>
            <a:endParaRPr lang="es-ES" sz="2400" dirty="0">
              <a:latin typeface="Arial" pitchFamily="34" charset="0"/>
              <a:cs typeface="Arial" pitchFamily="34" charset="0"/>
            </a:endParaRPr>
          </a:p>
          <a:p>
            <a:endParaRPr lang="es-ES" sz="2400" dirty="0">
              <a:latin typeface="Arial" pitchFamily="34" charset="0"/>
              <a:cs typeface="Arial" pitchFamily="34" charset="0"/>
            </a:endParaRPr>
          </a:p>
          <a:p>
            <a:endParaRPr lang="es-ES" sz="2400" dirty="0">
              <a:latin typeface="Arial" pitchFamily="34" charset="0"/>
              <a:cs typeface="Arial" pitchFamily="34" charset="0"/>
            </a:endParaRPr>
          </a:p>
          <a:p>
            <a:endParaRPr lang="es-ES" sz="2400" dirty="0">
              <a:latin typeface="Arial" pitchFamily="34" charset="0"/>
              <a:cs typeface="Arial" pitchFamily="34" charset="0"/>
            </a:endParaRPr>
          </a:p>
        </p:txBody>
      </p:sp>
      <p:sp>
        <p:nvSpPr>
          <p:cNvPr id="2" name="Título 1"/>
          <p:cNvSpPr>
            <a:spLocks noGrp="1"/>
          </p:cNvSpPr>
          <p:nvPr>
            <p:ph type="title"/>
          </p:nvPr>
        </p:nvSpPr>
        <p:spPr>
          <a:xfrm>
            <a:off x="1921732" y="-329780"/>
            <a:ext cx="10058400" cy="1450757"/>
          </a:xfrm>
        </p:spPr>
        <p:txBody>
          <a:bodyPr/>
          <a:lstStyle/>
          <a:p>
            <a:r>
              <a:rPr lang="es-ES" dirty="0"/>
              <a:t>Objetivos de la evaluación (2)</a:t>
            </a:r>
          </a:p>
        </p:txBody>
      </p:sp>
    </p:spTree>
    <p:extLst>
      <p:ext uri="{BB962C8B-B14F-4D97-AF65-F5344CB8AC3E}">
        <p14:creationId xmlns:p14="http://schemas.microsoft.com/office/powerpoint/2010/main" val="1922669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p:cNvGraphicFramePr>
            <a:graphicFrameLocks noGrp="1"/>
          </p:cNvGraphicFramePr>
          <p:nvPr>
            <p:ph idx="1"/>
            <p:extLst>
              <p:ext uri="{D42A27DB-BD31-4B8C-83A1-F6EECF244321}">
                <p14:modId xmlns:p14="http://schemas.microsoft.com/office/powerpoint/2010/main" val="2229306333"/>
              </p:ext>
            </p:extLst>
          </p:nvPr>
        </p:nvGraphicFramePr>
        <p:xfrm>
          <a:off x="1940668" y="625257"/>
          <a:ext cx="8297614" cy="6172783"/>
        </p:xfrm>
        <a:graphic>
          <a:graphicData uri="http://schemas.openxmlformats.org/drawingml/2006/table">
            <a:tbl>
              <a:tblPr firstRow="1" firstCol="1" bandRow="1"/>
              <a:tblGrid>
                <a:gridCol w="2676302">
                  <a:extLst>
                    <a:ext uri="{9D8B030D-6E8A-4147-A177-3AD203B41FA5}">
                      <a16:colId xmlns:a16="http://schemas.microsoft.com/office/drawing/2014/main" val="20000"/>
                    </a:ext>
                  </a:extLst>
                </a:gridCol>
                <a:gridCol w="5621312">
                  <a:extLst>
                    <a:ext uri="{9D8B030D-6E8A-4147-A177-3AD203B41FA5}">
                      <a16:colId xmlns:a16="http://schemas.microsoft.com/office/drawing/2014/main" val="20001"/>
                    </a:ext>
                  </a:extLst>
                </a:gridCol>
              </a:tblGrid>
              <a:tr h="421451">
                <a:tc>
                  <a:txBody>
                    <a:bodyPr/>
                    <a:lstStyle/>
                    <a:p>
                      <a:pPr algn="just">
                        <a:lnSpc>
                          <a:spcPct val="115000"/>
                        </a:lnSpc>
                        <a:spcBef>
                          <a:spcPts val="600"/>
                        </a:spcBef>
                        <a:spcAft>
                          <a:spcPts val="600"/>
                        </a:spcAft>
                      </a:pPr>
                      <a:r>
                        <a:rPr lang="es-ES" sz="1800" b="1" kern="0" dirty="0">
                          <a:solidFill>
                            <a:srgbClr val="FFFFFF"/>
                          </a:solidFill>
                          <a:effectLst/>
                          <a:latin typeface="Arial" pitchFamily="34" charset="0"/>
                          <a:ea typeface="Cambria" panose="02040503050406030204" pitchFamily="18" charset="0"/>
                          <a:cs typeface="Arial" pitchFamily="34" charset="0"/>
                        </a:rPr>
                        <a:t>Técnica aplicada</a:t>
                      </a:r>
                      <a:endParaRPr lang="es-ES" sz="1800" kern="1000" dirty="0">
                        <a:solidFill>
                          <a:srgbClr val="595959"/>
                        </a:solidFill>
                        <a:effectLst/>
                        <a:latin typeface="Arial" pitchFamily="34" charset="0"/>
                        <a:ea typeface="Calibri" panose="020F0502020204030204" pitchFamily="34" charset="0"/>
                        <a:cs typeface="Arial" pitchFamily="34" charset="0"/>
                      </a:endParaRPr>
                    </a:p>
                  </a:txBody>
                  <a:tcPr marL="61249" marR="61249" marT="0" marB="0">
                    <a:lnL w="12700" cap="flat" cmpd="sng" algn="ctr">
                      <a:solidFill>
                        <a:srgbClr val="748AC3"/>
                      </a:solidFill>
                      <a:prstDash val="solid"/>
                      <a:round/>
                      <a:headEnd type="none" w="med" len="med"/>
                      <a:tailEnd type="none" w="med" len="med"/>
                    </a:lnL>
                    <a:lnR>
                      <a:noFill/>
                    </a:lnR>
                    <a:lnT w="12700" cap="flat" cmpd="sng" algn="ctr">
                      <a:solidFill>
                        <a:srgbClr val="748AC3"/>
                      </a:solidFill>
                      <a:prstDash val="solid"/>
                      <a:round/>
                      <a:headEnd type="none" w="med" len="med"/>
                      <a:tailEnd type="none" w="med" len="med"/>
                    </a:lnT>
                    <a:lnB w="12700" cap="flat" cmpd="sng" algn="ctr">
                      <a:solidFill>
                        <a:srgbClr val="748AC3"/>
                      </a:solidFill>
                      <a:prstDash val="solid"/>
                      <a:round/>
                      <a:headEnd type="none" w="med" len="med"/>
                      <a:tailEnd type="none" w="med" len="med"/>
                    </a:lnB>
                    <a:solidFill>
                      <a:srgbClr val="4A66AC"/>
                    </a:solidFill>
                  </a:tcPr>
                </a:tc>
                <a:tc>
                  <a:txBody>
                    <a:bodyPr/>
                    <a:lstStyle/>
                    <a:p>
                      <a:pPr algn="just">
                        <a:lnSpc>
                          <a:spcPct val="115000"/>
                        </a:lnSpc>
                        <a:spcBef>
                          <a:spcPts val="600"/>
                        </a:spcBef>
                        <a:spcAft>
                          <a:spcPts val="600"/>
                        </a:spcAft>
                      </a:pPr>
                      <a:r>
                        <a:rPr lang="es-ES" sz="1800" b="1" kern="0">
                          <a:solidFill>
                            <a:srgbClr val="FFFFFF"/>
                          </a:solidFill>
                          <a:effectLst/>
                          <a:latin typeface="Arial" pitchFamily="34" charset="0"/>
                          <a:ea typeface="Cambria" panose="02040503050406030204" pitchFamily="18" charset="0"/>
                          <a:cs typeface="Arial" pitchFamily="34" charset="0"/>
                        </a:rPr>
                        <a:t>Fuentes de información /cantidad</a:t>
                      </a:r>
                      <a:endParaRPr lang="es-ES" sz="1800" kern="1000">
                        <a:solidFill>
                          <a:srgbClr val="595959"/>
                        </a:solidFill>
                        <a:effectLst/>
                        <a:latin typeface="Arial" pitchFamily="34" charset="0"/>
                        <a:ea typeface="Calibri" panose="020F0502020204030204" pitchFamily="34" charset="0"/>
                        <a:cs typeface="Arial" pitchFamily="34" charset="0"/>
                      </a:endParaRPr>
                    </a:p>
                  </a:txBody>
                  <a:tcPr marL="61249" marR="61249" marT="0" marB="0">
                    <a:lnL>
                      <a:noFill/>
                    </a:lnL>
                    <a:lnR w="12700" cap="flat" cmpd="sng" algn="ctr">
                      <a:solidFill>
                        <a:srgbClr val="748AC3"/>
                      </a:solidFill>
                      <a:prstDash val="solid"/>
                      <a:round/>
                      <a:headEnd type="none" w="med" len="med"/>
                      <a:tailEnd type="none" w="med" len="med"/>
                    </a:lnR>
                    <a:lnT w="12700" cap="flat" cmpd="sng" algn="ctr">
                      <a:solidFill>
                        <a:srgbClr val="748AC3"/>
                      </a:solidFill>
                      <a:prstDash val="solid"/>
                      <a:round/>
                      <a:headEnd type="none" w="med" len="med"/>
                      <a:tailEnd type="none" w="med" len="med"/>
                    </a:lnT>
                    <a:lnB w="12700" cap="flat" cmpd="sng" algn="ctr">
                      <a:solidFill>
                        <a:srgbClr val="748AC3"/>
                      </a:solidFill>
                      <a:prstDash val="solid"/>
                      <a:round/>
                      <a:headEnd type="none" w="med" len="med"/>
                      <a:tailEnd type="none" w="med" len="med"/>
                    </a:lnB>
                    <a:solidFill>
                      <a:srgbClr val="4A66AC"/>
                    </a:solidFill>
                  </a:tcPr>
                </a:tc>
                <a:extLst>
                  <a:ext uri="{0D108BD9-81ED-4DB2-BD59-A6C34878D82A}">
                    <a16:rowId xmlns:a16="http://schemas.microsoft.com/office/drawing/2014/main" val="10000"/>
                  </a:ext>
                </a:extLst>
              </a:tr>
              <a:tr h="1737132">
                <a:tc>
                  <a:txBody>
                    <a:bodyPr/>
                    <a:lstStyle/>
                    <a:p>
                      <a:pPr algn="just">
                        <a:lnSpc>
                          <a:spcPct val="115000"/>
                        </a:lnSpc>
                        <a:spcBef>
                          <a:spcPts val="200"/>
                        </a:spcBef>
                        <a:spcAft>
                          <a:spcPts val="0"/>
                        </a:spcAft>
                      </a:pPr>
                      <a:r>
                        <a:rPr lang="es-ES" sz="2400" b="1" kern="0" dirty="0">
                          <a:solidFill>
                            <a:srgbClr val="4A66AC"/>
                          </a:solidFill>
                          <a:effectLst/>
                          <a:latin typeface="Arial" pitchFamily="34" charset="0"/>
                          <a:ea typeface="Cambria" panose="02040503050406030204" pitchFamily="18" charset="0"/>
                          <a:cs typeface="Arial" pitchFamily="34" charset="0"/>
                        </a:rPr>
                        <a:t>18 Entrevistas</a:t>
                      </a:r>
                    </a:p>
                    <a:p>
                      <a:pPr algn="just">
                        <a:lnSpc>
                          <a:spcPct val="115000"/>
                        </a:lnSpc>
                        <a:spcBef>
                          <a:spcPts val="200"/>
                        </a:spcBef>
                        <a:spcAft>
                          <a:spcPts val="0"/>
                        </a:spcAft>
                      </a:pPr>
                      <a:endParaRPr lang="es-ES" sz="2400" kern="1000" dirty="0">
                        <a:solidFill>
                          <a:srgbClr val="595959"/>
                        </a:solidFill>
                        <a:effectLst/>
                        <a:latin typeface="Arial" pitchFamily="34" charset="0"/>
                        <a:ea typeface="Calibri" panose="020F0502020204030204" pitchFamily="34" charset="0"/>
                        <a:cs typeface="Arial" pitchFamily="34" charset="0"/>
                      </a:endParaRPr>
                    </a:p>
                    <a:p>
                      <a:pPr algn="just">
                        <a:spcBef>
                          <a:spcPts val="200"/>
                        </a:spcBef>
                        <a:spcAft>
                          <a:spcPts val="0"/>
                        </a:spcAft>
                      </a:pPr>
                      <a:r>
                        <a:rPr lang="es-ES" sz="2400" kern="0" dirty="0">
                          <a:solidFill>
                            <a:srgbClr val="4A66AC"/>
                          </a:solidFill>
                          <a:effectLst/>
                          <a:latin typeface="Arial" pitchFamily="34" charset="0"/>
                          <a:ea typeface="Cambria" panose="02040503050406030204" pitchFamily="18" charset="0"/>
                          <a:cs typeface="Arial" pitchFamily="34" charset="0"/>
                        </a:rPr>
                        <a:t> </a:t>
                      </a:r>
                      <a:endParaRPr lang="es-ES" sz="2400" kern="1000" dirty="0">
                        <a:solidFill>
                          <a:srgbClr val="595959"/>
                        </a:solidFill>
                        <a:effectLst/>
                        <a:latin typeface="Arial" pitchFamily="34" charset="0"/>
                        <a:ea typeface="Calibri" panose="020F0502020204030204" pitchFamily="34" charset="0"/>
                        <a:cs typeface="Arial" pitchFamily="34" charset="0"/>
                      </a:endParaRPr>
                    </a:p>
                  </a:txBody>
                  <a:tcPr marL="61249" marR="61249" marT="0" marB="0">
                    <a:lnL>
                      <a:noFill/>
                    </a:lnL>
                    <a:lnR>
                      <a:noFill/>
                    </a:lnR>
                    <a:lnT w="12700" cap="flat" cmpd="sng" algn="ctr">
                      <a:solidFill>
                        <a:srgbClr val="748AC3"/>
                      </a:solidFill>
                      <a:prstDash val="solid"/>
                      <a:round/>
                      <a:headEnd type="none" w="med" len="med"/>
                      <a:tailEnd type="none" w="med" len="med"/>
                    </a:lnT>
                    <a:lnB w="12700" cap="flat" cmpd="sng" algn="ctr">
                      <a:solidFill>
                        <a:srgbClr val="748AC3"/>
                      </a:solidFill>
                      <a:prstDash val="solid"/>
                      <a:round/>
                      <a:headEnd type="none" w="med" len="med"/>
                      <a:tailEnd type="none" w="med" len="med"/>
                    </a:lnB>
                    <a:solidFill>
                      <a:srgbClr val="D1D8EB"/>
                    </a:solidFill>
                  </a:tcPr>
                </a:tc>
                <a:tc>
                  <a:txBody>
                    <a:bodyPr/>
                    <a:lstStyle/>
                    <a:p>
                      <a:pPr algn="l">
                        <a:spcBef>
                          <a:spcPts val="1200"/>
                        </a:spcBef>
                        <a:spcAft>
                          <a:spcPts val="0"/>
                        </a:spcAft>
                      </a:pPr>
                      <a:r>
                        <a:rPr lang="es-ES" sz="2200" kern="0" dirty="0" err="1">
                          <a:solidFill>
                            <a:srgbClr val="4A66AC"/>
                          </a:solidFill>
                          <a:effectLst/>
                          <a:latin typeface="Arial" pitchFamily="34" charset="0"/>
                          <a:ea typeface="Cambria" panose="02040503050406030204" pitchFamily="18" charset="0"/>
                          <a:cs typeface="Arial" pitchFamily="34" charset="0"/>
                        </a:rPr>
                        <a:t>MTSS</a:t>
                      </a:r>
                      <a:r>
                        <a:rPr lang="es-ES" sz="2200" kern="0" dirty="0">
                          <a:solidFill>
                            <a:srgbClr val="4A66AC"/>
                          </a:solidFill>
                          <a:effectLst/>
                          <a:latin typeface="Arial" pitchFamily="34" charset="0"/>
                          <a:ea typeface="Cambria" panose="02040503050406030204" pitchFamily="18" charset="0"/>
                          <a:cs typeface="Arial" pitchFamily="34" charset="0"/>
                        </a:rPr>
                        <a:t> (DNE-DESAF)                       5                      </a:t>
                      </a:r>
                      <a:endParaRPr lang="es-ES" sz="2200" kern="1000" dirty="0">
                        <a:solidFill>
                          <a:srgbClr val="595959"/>
                        </a:solidFill>
                        <a:effectLst/>
                        <a:latin typeface="Arial" pitchFamily="34" charset="0"/>
                        <a:ea typeface="Calibri" panose="020F0502020204030204" pitchFamily="34" charset="0"/>
                        <a:cs typeface="Arial" pitchFamily="34" charset="0"/>
                      </a:endParaRPr>
                    </a:p>
                    <a:p>
                      <a:pPr algn="l">
                        <a:spcBef>
                          <a:spcPts val="0"/>
                        </a:spcBef>
                        <a:spcAft>
                          <a:spcPts val="0"/>
                        </a:spcAft>
                      </a:pPr>
                      <a:r>
                        <a:rPr lang="es-ES" sz="2200" kern="0" dirty="0">
                          <a:solidFill>
                            <a:srgbClr val="4A66AC"/>
                          </a:solidFill>
                          <a:effectLst/>
                          <a:latin typeface="Arial" pitchFamily="34" charset="0"/>
                          <a:ea typeface="Cambria" panose="02040503050406030204" pitchFamily="18" charset="0"/>
                          <a:cs typeface="Arial" pitchFamily="34" charset="0"/>
                        </a:rPr>
                        <a:t>INAMU-INA-CPJ-IMAS                    4</a:t>
                      </a:r>
                      <a:endParaRPr lang="es-ES" sz="2200" kern="1000" dirty="0">
                        <a:solidFill>
                          <a:srgbClr val="595959"/>
                        </a:solidFill>
                        <a:effectLst/>
                        <a:latin typeface="Arial" pitchFamily="34" charset="0"/>
                        <a:ea typeface="Calibri" panose="020F0502020204030204" pitchFamily="34" charset="0"/>
                        <a:cs typeface="Arial" pitchFamily="34" charset="0"/>
                      </a:endParaRPr>
                    </a:p>
                    <a:p>
                      <a:pPr algn="l">
                        <a:spcBef>
                          <a:spcPts val="0"/>
                        </a:spcBef>
                        <a:spcAft>
                          <a:spcPts val="0"/>
                        </a:spcAft>
                      </a:pPr>
                      <a:r>
                        <a:rPr lang="es-ES" sz="2200" kern="0" dirty="0">
                          <a:solidFill>
                            <a:srgbClr val="4A66AC"/>
                          </a:solidFill>
                          <a:effectLst/>
                          <a:latin typeface="Arial" pitchFamily="34" charset="0"/>
                          <a:ea typeface="Cambria" panose="02040503050406030204" pitchFamily="18" charset="0"/>
                          <a:cs typeface="Arial" pitchFamily="34" charset="0"/>
                        </a:rPr>
                        <a:t>Representante y empresas AED     5</a:t>
                      </a:r>
                      <a:endParaRPr lang="es-ES" sz="2200" kern="1000" dirty="0">
                        <a:solidFill>
                          <a:srgbClr val="595959"/>
                        </a:solidFill>
                        <a:effectLst/>
                        <a:latin typeface="Arial" pitchFamily="34" charset="0"/>
                        <a:ea typeface="Calibri" panose="020F0502020204030204" pitchFamily="34" charset="0"/>
                        <a:cs typeface="Arial" pitchFamily="34" charset="0"/>
                      </a:endParaRPr>
                    </a:p>
                    <a:p>
                      <a:pPr algn="l">
                        <a:spcBef>
                          <a:spcPts val="0"/>
                        </a:spcBef>
                        <a:spcAft>
                          <a:spcPts val="0"/>
                        </a:spcAft>
                      </a:pPr>
                      <a:r>
                        <a:rPr lang="es-ES" sz="2200" kern="0" dirty="0">
                          <a:solidFill>
                            <a:srgbClr val="4A66AC"/>
                          </a:solidFill>
                          <a:effectLst/>
                          <a:latin typeface="Arial" pitchFamily="34" charset="0"/>
                          <a:ea typeface="Cambria" panose="02040503050406030204" pitchFamily="18" charset="0"/>
                          <a:cs typeface="Arial" pitchFamily="34" charset="0"/>
                        </a:rPr>
                        <a:t>Expertos (OIT-UCR)                        2</a:t>
                      </a:r>
                      <a:endParaRPr lang="es-ES" sz="2200" kern="1000" dirty="0">
                        <a:solidFill>
                          <a:srgbClr val="595959"/>
                        </a:solidFill>
                        <a:effectLst/>
                        <a:latin typeface="Arial" pitchFamily="34" charset="0"/>
                        <a:ea typeface="Calibri" panose="020F0502020204030204" pitchFamily="34" charset="0"/>
                        <a:cs typeface="Arial" pitchFamily="34" charset="0"/>
                      </a:endParaRPr>
                    </a:p>
                    <a:p>
                      <a:pPr algn="l">
                        <a:spcBef>
                          <a:spcPts val="0"/>
                        </a:spcBef>
                        <a:spcAft>
                          <a:spcPts val="0"/>
                        </a:spcAft>
                      </a:pPr>
                      <a:r>
                        <a:rPr lang="es-ES" sz="2200" kern="0" dirty="0">
                          <a:solidFill>
                            <a:srgbClr val="4A66AC"/>
                          </a:solidFill>
                          <a:effectLst/>
                          <a:latin typeface="Arial" pitchFamily="34" charset="0"/>
                          <a:ea typeface="Cambria" panose="02040503050406030204" pitchFamily="18" charset="0"/>
                          <a:cs typeface="Arial" pitchFamily="34" charset="0"/>
                        </a:rPr>
                        <a:t>Alcaldes                                           2</a:t>
                      </a:r>
                      <a:r>
                        <a:rPr lang="es-ES" sz="2200" b="1" kern="0" dirty="0">
                          <a:solidFill>
                            <a:srgbClr val="4A66AC"/>
                          </a:solidFill>
                          <a:effectLst/>
                          <a:latin typeface="Arial" pitchFamily="34" charset="0"/>
                          <a:ea typeface="Cambria" panose="02040503050406030204" pitchFamily="18" charset="0"/>
                          <a:cs typeface="Arial" pitchFamily="34" charset="0"/>
                        </a:rPr>
                        <a:t>           </a:t>
                      </a:r>
                      <a:endParaRPr lang="es-ES" sz="2200" kern="1000" dirty="0">
                        <a:solidFill>
                          <a:srgbClr val="595959"/>
                        </a:solidFill>
                        <a:effectLst/>
                        <a:latin typeface="Arial" pitchFamily="34" charset="0"/>
                        <a:ea typeface="Calibri" panose="020F0502020204030204" pitchFamily="34" charset="0"/>
                        <a:cs typeface="Arial" pitchFamily="34" charset="0"/>
                      </a:endParaRPr>
                    </a:p>
                  </a:txBody>
                  <a:tcPr marL="61249" marR="61249" marT="0" marB="0">
                    <a:lnL>
                      <a:noFill/>
                    </a:lnL>
                    <a:lnR>
                      <a:noFill/>
                    </a:lnR>
                    <a:lnT w="12700" cap="flat" cmpd="sng" algn="ctr">
                      <a:solidFill>
                        <a:srgbClr val="748AC3"/>
                      </a:solidFill>
                      <a:prstDash val="solid"/>
                      <a:round/>
                      <a:headEnd type="none" w="med" len="med"/>
                      <a:tailEnd type="none" w="med" len="med"/>
                    </a:lnT>
                    <a:lnB w="12700" cap="flat" cmpd="sng" algn="ctr">
                      <a:solidFill>
                        <a:srgbClr val="748AC3"/>
                      </a:solidFill>
                      <a:prstDash val="solid"/>
                      <a:round/>
                      <a:headEnd type="none" w="med" len="med"/>
                      <a:tailEnd type="none" w="med" len="med"/>
                    </a:lnB>
                    <a:solidFill>
                      <a:srgbClr val="D1D8EB"/>
                    </a:solidFill>
                  </a:tcPr>
                </a:tc>
                <a:extLst>
                  <a:ext uri="{0D108BD9-81ED-4DB2-BD59-A6C34878D82A}">
                    <a16:rowId xmlns:a16="http://schemas.microsoft.com/office/drawing/2014/main" val="10001"/>
                  </a:ext>
                </a:extLst>
              </a:tr>
              <a:tr h="944381">
                <a:tc>
                  <a:txBody>
                    <a:bodyPr/>
                    <a:lstStyle/>
                    <a:p>
                      <a:pPr algn="l">
                        <a:spcBef>
                          <a:spcPts val="200"/>
                        </a:spcBef>
                        <a:spcAft>
                          <a:spcPts val="0"/>
                        </a:spcAft>
                      </a:pPr>
                      <a:r>
                        <a:rPr lang="es-ES" sz="2400" b="1" kern="0" baseline="0" dirty="0">
                          <a:solidFill>
                            <a:srgbClr val="4A66AC"/>
                          </a:solidFill>
                          <a:effectLst/>
                          <a:latin typeface="Arial" pitchFamily="34" charset="0"/>
                          <a:ea typeface="Cambria" panose="02040503050406030204" pitchFamily="18" charset="0"/>
                          <a:cs typeface="Arial" pitchFamily="34" charset="0"/>
                        </a:rPr>
                        <a:t>8 </a:t>
                      </a:r>
                      <a:r>
                        <a:rPr lang="es-ES" sz="2400" b="1" kern="0" dirty="0">
                          <a:solidFill>
                            <a:srgbClr val="4A66AC"/>
                          </a:solidFill>
                          <a:effectLst/>
                          <a:latin typeface="Arial" pitchFamily="34" charset="0"/>
                          <a:ea typeface="Cambria" panose="02040503050406030204" pitchFamily="18" charset="0"/>
                          <a:cs typeface="Arial" pitchFamily="34" charset="0"/>
                        </a:rPr>
                        <a:t>Grupos focales </a:t>
                      </a:r>
                      <a:endParaRPr lang="es-ES" sz="2400" kern="1000" dirty="0">
                        <a:solidFill>
                          <a:srgbClr val="595959"/>
                        </a:solidFill>
                        <a:effectLst/>
                        <a:latin typeface="Arial" pitchFamily="34" charset="0"/>
                        <a:ea typeface="Calibri" panose="020F0502020204030204" pitchFamily="34" charset="0"/>
                        <a:cs typeface="Arial" pitchFamily="34" charset="0"/>
                      </a:endParaRPr>
                    </a:p>
                  </a:txBody>
                  <a:tcPr marL="61249" marR="61249" marT="0" marB="0">
                    <a:lnL>
                      <a:noFill/>
                    </a:lnL>
                    <a:lnR>
                      <a:noFill/>
                    </a:lnR>
                    <a:lnT w="12700" cap="flat" cmpd="sng" algn="ctr">
                      <a:solidFill>
                        <a:srgbClr val="748AC3"/>
                      </a:solidFill>
                      <a:prstDash val="solid"/>
                      <a:round/>
                      <a:headEnd type="none" w="med" len="med"/>
                      <a:tailEnd type="none" w="med" len="med"/>
                    </a:lnT>
                    <a:lnB w="12700" cap="flat" cmpd="sng" algn="ctr">
                      <a:solidFill>
                        <a:srgbClr val="748AC3"/>
                      </a:solidFill>
                      <a:prstDash val="solid"/>
                      <a:round/>
                      <a:headEnd type="none" w="med" len="med"/>
                      <a:tailEnd type="none" w="med" len="med"/>
                    </a:lnB>
                  </a:tcPr>
                </a:tc>
                <a:tc>
                  <a:txBody>
                    <a:bodyPr/>
                    <a:lstStyle/>
                    <a:p>
                      <a:pPr algn="just">
                        <a:spcBef>
                          <a:spcPts val="200"/>
                        </a:spcBef>
                        <a:spcAft>
                          <a:spcPts val="0"/>
                        </a:spcAft>
                      </a:pPr>
                      <a:r>
                        <a:rPr lang="es-ES" sz="2200" kern="0" dirty="0">
                          <a:solidFill>
                            <a:srgbClr val="4A66AC"/>
                          </a:solidFill>
                          <a:effectLst/>
                          <a:latin typeface="Arial" pitchFamily="34" charset="0"/>
                          <a:ea typeface="Cambria" panose="02040503050406030204" pitchFamily="18" charset="0"/>
                          <a:cs typeface="Arial" pitchFamily="34" charset="0"/>
                        </a:rPr>
                        <a:t>Gestores de empleo                   3 / 7</a:t>
                      </a:r>
                      <a:endParaRPr lang="es-ES" sz="2200" kern="1000" dirty="0">
                        <a:solidFill>
                          <a:srgbClr val="595959"/>
                        </a:solidFill>
                        <a:effectLst/>
                        <a:latin typeface="Arial" pitchFamily="34" charset="0"/>
                        <a:ea typeface="Calibri" panose="020F0502020204030204" pitchFamily="34" charset="0"/>
                        <a:cs typeface="Arial" pitchFamily="34" charset="0"/>
                      </a:endParaRPr>
                    </a:p>
                    <a:p>
                      <a:pPr algn="just">
                        <a:spcBef>
                          <a:spcPts val="200"/>
                        </a:spcBef>
                        <a:spcAft>
                          <a:spcPts val="0"/>
                        </a:spcAft>
                      </a:pPr>
                      <a:r>
                        <a:rPr lang="es-ES" sz="2200" kern="0" dirty="0">
                          <a:solidFill>
                            <a:srgbClr val="4A66AC"/>
                          </a:solidFill>
                          <a:effectLst/>
                          <a:latin typeface="Arial" pitchFamily="34" charset="0"/>
                          <a:ea typeface="Cambria" panose="02040503050406030204" pitchFamily="18" charset="0"/>
                          <a:cs typeface="Arial" pitchFamily="34" charset="0"/>
                        </a:rPr>
                        <a:t>Centros de formación                 3 /10</a:t>
                      </a:r>
                      <a:endParaRPr lang="es-ES" sz="2200" kern="1000" dirty="0">
                        <a:solidFill>
                          <a:srgbClr val="595959"/>
                        </a:solidFill>
                        <a:effectLst/>
                        <a:latin typeface="Arial" pitchFamily="34" charset="0"/>
                        <a:ea typeface="Calibri" panose="020F0502020204030204" pitchFamily="34" charset="0"/>
                        <a:cs typeface="Arial" pitchFamily="34" charset="0"/>
                      </a:endParaRPr>
                    </a:p>
                    <a:p>
                      <a:pPr algn="just">
                        <a:spcBef>
                          <a:spcPts val="200"/>
                        </a:spcBef>
                        <a:spcAft>
                          <a:spcPts val="0"/>
                        </a:spcAft>
                      </a:pPr>
                      <a:r>
                        <a:rPr lang="es-ES" sz="2200" kern="0" dirty="0">
                          <a:solidFill>
                            <a:srgbClr val="4A66AC"/>
                          </a:solidFill>
                          <a:effectLst/>
                          <a:latin typeface="Arial" pitchFamily="34" charset="0"/>
                          <a:ea typeface="Cambria" panose="02040503050406030204" pitchFamily="18" charset="0"/>
                          <a:cs typeface="Arial" pitchFamily="34" charset="0"/>
                        </a:rPr>
                        <a:t>Beneficiarios                               2 / 6</a:t>
                      </a:r>
                      <a:endParaRPr lang="es-ES" sz="2200" kern="1000" dirty="0">
                        <a:solidFill>
                          <a:srgbClr val="595959"/>
                        </a:solidFill>
                        <a:effectLst/>
                        <a:latin typeface="Arial" pitchFamily="34" charset="0"/>
                        <a:ea typeface="Calibri" panose="020F0502020204030204" pitchFamily="34" charset="0"/>
                        <a:cs typeface="Arial" pitchFamily="34" charset="0"/>
                      </a:endParaRPr>
                    </a:p>
                  </a:txBody>
                  <a:tcPr marL="61249" marR="61249" marT="0" marB="0">
                    <a:lnL>
                      <a:noFill/>
                    </a:lnL>
                    <a:lnR>
                      <a:noFill/>
                    </a:lnR>
                    <a:lnT w="12700" cap="flat" cmpd="sng" algn="ctr">
                      <a:solidFill>
                        <a:srgbClr val="748AC3"/>
                      </a:solidFill>
                      <a:prstDash val="solid"/>
                      <a:round/>
                      <a:headEnd type="none" w="med" len="med"/>
                      <a:tailEnd type="none" w="med" len="med"/>
                    </a:lnT>
                    <a:lnB w="12700" cap="flat" cmpd="sng" algn="ctr">
                      <a:solidFill>
                        <a:srgbClr val="748AC3"/>
                      </a:solidFill>
                      <a:prstDash val="solid"/>
                      <a:round/>
                      <a:headEnd type="none" w="med" len="med"/>
                      <a:tailEnd type="none" w="med" len="med"/>
                    </a:lnB>
                  </a:tcPr>
                </a:tc>
                <a:extLst>
                  <a:ext uri="{0D108BD9-81ED-4DB2-BD59-A6C34878D82A}">
                    <a16:rowId xmlns:a16="http://schemas.microsoft.com/office/drawing/2014/main" val="10002"/>
                  </a:ext>
                </a:extLst>
              </a:tr>
              <a:tr h="712200">
                <a:tc>
                  <a:txBody>
                    <a:bodyPr/>
                    <a:lstStyle/>
                    <a:p>
                      <a:pPr algn="just">
                        <a:spcBef>
                          <a:spcPts val="200"/>
                        </a:spcBef>
                        <a:spcAft>
                          <a:spcPts val="0"/>
                        </a:spcAft>
                      </a:pPr>
                      <a:r>
                        <a:rPr lang="es-ES" sz="2400" b="1" kern="0" dirty="0">
                          <a:solidFill>
                            <a:srgbClr val="4A66AC"/>
                          </a:solidFill>
                          <a:effectLst/>
                          <a:latin typeface="Arial" pitchFamily="34" charset="0"/>
                          <a:ea typeface="Cambria" panose="02040503050406030204" pitchFamily="18" charset="0"/>
                          <a:cs typeface="Arial" pitchFamily="34" charset="0"/>
                        </a:rPr>
                        <a:t>2</a:t>
                      </a:r>
                      <a:r>
                        <a:rPr lang="es-ES" sz="2400" b="1" kern="0" baseline="0" dirty="0">
                          <a:solidFill>
                            <a:srgbClr val="4A66AC"/>
                          </a:solidFill>
                          <a:effectLst/>
                          <a:latin typeface="Arial" pitchFamily="34" charset="0"/>
                          <a:ea typeface="Cambria" panose="02040503050406030204" pitchFamily="18" charset="0"/>
                          <a:cs typeface="Arial" pitchFamily="34" charset="0"/>
                        </a:rPr>
                        <a:t> </a:t>
                      </a:r>
                      <a:r>
                        <a:rPr lang="es-ES" sz="2400" b="1" kern="0" dirty="0">
                          <a:solidFill>
                            <a:srgbClr val="4A66AC"/>
                          </a:solidFill>
                          <a:effectLst/>
                          <a:latin typeface="Arial" pitchFamily="34" charset="0"/>
                          <a:ea typeface="Cambria" panose="02040503050406030204" pitchFamily="18" charset="0"/>
                          <a:cs typeface="Arial" pitchFamily="34" charset="0"/>
                        </a:rPr>
                        <a:t>Observaciones</a:t>
                      </a:r>
                      <a:endParaRPr lang="es-ES" sz="2400" kern="1000" dirty="0">
                        <a:solidFill>
                          <a:srgbClr val="595959"/>
                        </a:solidFill>
                        <a:effectLst/>
                        <a:latin typeface="Arial" pitchFamily="34" charset="0"/>
                        <a:ea typeface="Calibri" panose="020F0502020204030204" pitchFamily="34" charset="0"/>
                        <a:cs typeface="Arial" pitchFamily="34" charset="0"/>
                      </a:endParaRPr>
                    </a:p>
                  </a:txBody>
                  <a:tcPr marL="61249" marR="61249" marT="0" marB="0">
                    <a:lnL>
                      <a:noFill/>
                    </a:lnL>
                    <a:lnR>
                      <a:noFill/>
                    </a:lnR>
                    <a:lnT w="12700" cap="flat" cmpd="sng" algn="ctr">
                      <a:solidFill>
                        <a:srgbClr val="748AC3"/>
                      </a:solidFill>
                      <a:prstDash val="solid"/>
                      <a:round/>
                      <a:headEnd type="none" w="med" len="med"/>
                      <a:tailEnd type="none" w="med" len="med"/>
                    </a:lnT>
                    <a:lnB w="12700" cap="flat" cmpd="sng" algn="ctr">
                      <a:solidFill>
                        <a:srgbClr val="748AC3"/>
                      </a:solidFill>
                      <a:prstDash val="solid"/>
                      <a:round/>
                      <a:headEnd type="none" w="med" len="med"/>
                      <a:tailEnd type="none" w="med" len="med"/>
                    </a:lnB>
                    <a:solidFill>
                      <a:srgbClr val="D1D8EB"/>
                    </a:solidFill>
                  </a:tcPr>
                </a:tc>
                <a:tc>
                  <a:txBody>
                    <a:bodyPr/>
                    <a:lstStyle/>
                    <a:p>
                      <a:pPr algn="just">
                        <a:spcBef>
                          <a:spcPts val="200"/>
                        </a:spcBef>
                        <a:spcAft>
                          <a:spcPts val="0"/>
                        </a:spcAft>
                      </a:pPr>
                      <a:r>
                        <a:rPr lang="es-ES" sz="2200" kern="0" dirty="0">
                          <a:solidFill>
                            <a:srgbClr val="4A66AC"/>
                          </a:solidFill>
                          <a:effectLst/>
                          <a:latin typeface="Arial" pitchFamily="34" charset="0"/>
                          <a:ea typeface="Cambria" panose="02040503050406030204" pitchFamily="18" charset="0"/>
                          <a:cs typeface="Arial" pitchFamily="34" charset="0"/>
                        </a:rPr>
                        <a:t>Ventanillas de atención                1</a:t>
                      </a:r>
                      <a:endParaRPr lang="es-ES" sz="2200" kern="1000" dirty="0">
                        <a:solidFill>
                          <a:srgbClr val="595959"/>
                        </a:solidFill>
                        <a:effectLst/>
                        <a:latin typeface="Arial" pitchFamily="34" charset="0"/>
                        <a:ea typeface="Calibri" panose="020F0502020204030204" pitchFamily="34" charset="0"/>
                        <a:cs typeface="Arial" pitchFamily="34" charset="0"/>
                      </a:endParaRPr>
                    </a:p>
                    <a:p>
                      <a:pPr algn="just">
                        <a:spcBef>
                          <a:spcPts val="200"/>
                        </a:spcBef>
                        <a:spcAft>
                          <a:spcPts val="0"/>
                        </a:spcAft>
                      </a:pPr>
                      <a:r>
                        <a:rPr lang="es-ES" sz="2200" kern="0" dirty="0">
                          <a:solidFill>
                            <a:srgbClr val="4A66AC"/>
                          </a:solidFill>
                          <a:effectLst/>
                          <a:latin typeface="Arial" pitchFamily="34" charset="0"/>
                          <a:ea typeface="Cambria" panose="02040503050406030204" pitchFamily="18" charset="0"/>
                          <a:cs typeface="Arial" pitchFamily="34" charset="0"/>
                        </a:rPr>
                        <a:t>Retos                                            1    </a:t>
                      </a:r>
                      <a:r>
                        <a:rPr lang="es-ES" sz="1800" kern="0" dirty="0">
                          <a:solidFill>
                            <a:srgbClr val="4A66AC"/>
                          </a:solidFill>
                          <a:effectLst/>
                          <a:latin typeface="Arial" pitchFamily="34" charset="0"/>
                          <a:ea typeface="Cambria" panose="02040503050406030204" pitchFamily="18" charset="0"/>
                          <a:cs typeface="Arial" pitchFamily="34" charset="0"/>
                        </a:rPr>
                        <a:t> </a:t>
                      </a:r>
                      <a:endParaRPr lang="es-ES" sz="1800" kern="1000" dirty="0">
                        <a:solidFill>
                          <a:srgbClr val="595959"/>
                        </a:solidFill>
                        <a:effectLst/>
                        <a:latin typeface="Arial" pitchFamily="34" charset="0"/>
                        <a:ea typeface="Calibri" panose="020F0502020204030204" pitchFamily="34" charset="0"/>
                        <a:cs typeface="Arial" pitchFamily="34" charset="0"/>
                      </a:endParaRPr>
                    </a:p>
                  </a:txBody>
                  <a:tcPr marL="61249" marR="61249" marT="0" marB="0">
                    <a:lnL>
                      <a:noFill/>
                    </a:lnL>
                    <a:lnR>
                      <a:noFill/>
                    </a:lnR>
                    <a:lnT w="12700" cap="flat" cmpd="sng" algn="ctr">
                      <a:solidFill>
                        <a:srgbClr val="748AC3"/>
                      </a:solidFill>
                      <a:prstDash val="solid"/>
                      <a:round/>
                      <a:headEnd type="none" w="med" len="med"/>
                      <a:tailEnd type="none" w="med" len="med"/>
                    </a:lnT>
                    <a:lnB w="12700" cap="flat" cmpd="sng" algn="ctr">
                      <a:solidFill>
                        <a:srgbClr val="748AC3"/>
                      </a:solidFill>
                      <a:prstDash val="solid"/>
                      <a:round/>
                      <a:headEnd type="none" w="med" len="med"/>
                      <a:tailEnd type="none" w="med" len="med"/>
                    </a:lnB>
                    <a:solidFill>
                      <a:srgbClr val="D1D8EB"/>
                    </a:solidFill>
                  </a:tcPr>
                </a:tc>
                <a:extLst>
                  <a:ext uri="{0D108BD9-81ED-4DB2-BD59-A6C34878D82A}">
                    <a16:rowId xmlns:a16="http://schemas.microsoft.com/office/drawing/2014/main" val="10003"/>
                  </a:ext>
                </a:extLst>
              </a:tr>
              <a:tr h="1094282">
                <a:tc>
                  <a:txBody>
                    <a:bodyPr/>
                    <a:lstStyle/>
                    <a:p>
                      <a:pPr algn="l">
                        <a:spcBef>
                          <a:spcPts val="200"/>
                        </a:spcBef>
                        <a:spcAft>
                          <a:spcPts val="0"/>
                        </a:spcAft>
                      </a:pPr>
                      <a:r>
                        <a:rPr lang="es-ES" sz="2400" b="1" kern="0" dirty="0">
                          <a:solidFill>
                            <a:srgbClr val="4A66AC"/>
                          </a:solidFill>
                          <a:effectLst/>
                          <a:latin typeface="Arial" pitchFamily="34" charset="0"/>
                          <a:ea typeface="Cambria" panose="02040503050406030204" pitchFamily="18" charset="0"/>
                          <a:cs typeface="Arial" pitchFamily="34" charset="0"/>
                        </a:rPr>
                        <a:t>Revisión documental y bases de datos</a:t>
                      </a:r>
                      <a:endParaRPr lang="es-ES" sz="2400" kern="1000" dirty="0">
                        <a:solidFill>
                          <a:srgbClr val="595959"/>
                        </a:solidFill>
                        <a:effectLst/>
                        <a:latin typeface="Arial" pitchFamily="34" charset="0"/>
                        <a:ea typeface="Calibri" panose="020F0502020204030204" pitchFamily="34" charset="0"/>
                        <a:cs typeface="Arial" pitchFamily="34" charset="0"/>
                      </a:endParaRPr>
                    </a:p>
                  </a:txBody>
                  <a:tcPr marL="61249" marR="61249" marT="0" marB="0">
                    <a:lnL>
                      <a:noFill/>
                    </a:lnL>
                    <a:lnR>
                      <a:noFill/>
                    </a:lnR>
                    <a:lnT w="12700" cap="flat" cmpd="sng" algn="ctr">
                      <a:solidFill>
                        <a:srgbClr val="748AC3"/>
                      </a:solidFill>
                      <a:prstDash val="solid"/>
                      <a:round/>
                      <a:headEnd type="none" w="med" len="med"/>
                      <a:tailEnd type="none" w="med" len="med"/>
                    </a:lnT>
                    <a:lnB w="12700" cap="flat" cmpd="sng" algn="ctr">
                      <a:solidFill>
                        <a:srgbClr val="748AC3"/>
                      </a:solidFill>
                      <a:prstDash val="solid"/>
                      <a:round/>
                      <a:headEnd type="none" w="med" len="med"/>
                      <a:tailEnd type="none" w="med" len="med"/>
                    </a:lnB>
                  </a:tcPr>
                </a:tc>
                <a:tc>
                  <a:txBody>
                    <a:bodyPr/>
                    <a:lstStyle/>
                    <a:p>
                      <a:pPr algn="just">
                        <a:spcBef>
                          <a:spcPts val="200"/>
                        </a:spcBef>
                        <a:spcAft>
                          <a:spcPts val="0"/>
                        </a:spcAft>
                      </a:pPr>
                      <a:r>
                        <a:rPr lang="es-ES" sz="2200" kern="0" dirty="0">
                          <a:solidFill>
                            <a:srgbClr val="4A66AC"/>
                          </a:solidFill>
                          <a:effectLst/>
                          <a:latin typeface="Arial" pitchFamily="34" charset="0"/>
                          <a:ea typeface="Cambria" panose="02040503050406030204" pitchFamily="18" charset="0"/>
                          <a:cs typeface="Arial" pitchFamily="34" charset="0"/>
                        </a:rPr>
                        <a:t>Expedientes  (3.000)</a:t>
                      </a:r>
                      <a:endParaRPr lang="es-ES" sz="2200" kern="1000" dirty="0">
                        <a:solidFill>
                          <a:srgbClr val="595959"/>
                        </a:solidFill>
                        <a:effectLst/>
                        <a:latin typeface="Arial" pitchFamily="34" charset="0"/>
                        <a:ea typeface="Calibri" panose="020F0502020204030204" pitchFamily="34" charset="0"/>
                        <a:cs typeface="Arial" pitchFamily="34" charset="0"/>
                      </a:endParaRPr>
                    </a:p>
                    <a:p>
                      <a:pPr algn="just">
                        <a:spcBef>
                          <a:spcPts val="200"/>
                        </a:spcBef>
                        <a:spcAft>
                          <a:spcPts val="0"/>
                        </a:spcAft>
                      </a:pPr>
                      <a:r>
                        <a:rPr lang="es-ES" sz="2200" kern="0" dirty="0">
                          <a:solidFill>
                            <a:srgbClr val="4A66AC"/>
                          </a:solidFill>
                          <a:effectLst/>
                          <a:latin typeface="Arial" pitchFamily="34" charset="0"/>
                          <a:ea typeface="Cambria" panose="02040503050406030204" pitchFamily="18" charset="0"/>
                          <a:cs typeface="Arial" pitchFamily="34" charset="0"/>
                        </a:rPr>
                        <a:t>Base de datos PRONAE y DESAF </a:t>
                      </a:r>
                      <a:endParaRPr lang="es-ES" sz="2200" kern="1000" dirty="0">
                        <a:solidFill>
                          <a:srgbClr val="595959"/>
                        </a:solidFill>
                        <a:effectLst/>
                        <a:latin typeface="Arial" pitchFamily="34" charset="0"/>
                        <a:ea typeface="Calibri" panose="020F0502020204030204" pitchFamily="34" charset="0"/>
                        <a:cs typeface="Arial" pitchFamily="34" charset="0"/>
                      </a:endParaRPr>
                    </a:p>
                    <a:p>
                      <a:pPr algn="just">
                        <a:spcBef>
                          <a:spcPts val="200"/>
                        </a:spcBef>
                        <a:spcAft>
                          <a:spcPts val="0"/>
                        </a:spcAft>
                      </a:pPr>
                      <a:r>
                        <a:rPr lang="es-ES" sz="2200" kern="0" dirty="0">
                          <a:solidFill>
                            <a:srgbClr val="4A66AC"/>
                          </a:solidFill>
                          <a:effectLst/>
                          <a:latin typeface="Arial" pitchFamily="34" charset="0"/>
                          <a:ea typeface="Cambria" panose="02040503050406030204" pitchFamily="18" charset="0"/>
                          <a:cs typeface="Arial" pitchFamily="34" charset="0"/>
                        </a:rPr>
                        <a:t>Documentos varios </a:t>
                      </a:r>
                      <a:endParaRPr lang="es-ES" sz="2200" kern="1000" dirty="0">
                        <a:solidFill>
                          <a:srgbClr val="595959"/>
                        </a:solidFill>
                        <a:effectLst/>
                        <a:latin typeface="Arial" pitchFamily="34" charset="0"/>
                        <a:ea typeface="Calibri" panose="020F0502020204030204" pitchFamily="34" charset="0"/>
                        <a:cs typeface="Arial" pitchFamily="34" charset="0"/>
                      </a:endParaRPr>
                    </a:p>
                  </a:txBody>
                  <a:tcPr marL="61249" marR="61249" marT="0" marB="0">
                    <a:lnL>
                      <a:noFill/>
                    </a:lnL>
                    <a:lnR>
                      <a:noFill/>
                    </a:lnR>
                    <a:lnT w="12700" cap="flat" cmpd="sng" algn="ctr">
                      <a:solidFill>
                        <a:srgbClr val="748AC3"/>
                      </a:solidFill>
                      <a:prstDash val="solid"/>
                      <a:round/>
                      <a:headEnd type="none" w="med" len="med"/>
                      <a:tailEnd type="none" w="med" len="med"/>
                    </a:lnT>
                    <a:lnB w="12700" cap="flat" cmpd="sng" algn="ctr">
                      <a:solidFill>
                        <a:srgbClr val="748AC3"/>
                      </a:solidFill>
                      <a:prstDash val="solid"/>
                      <a:round/>
                      <a:headEnd type="none" w="med" len="med"/>
                      <a:tailEnd type="none" w="med" len="med"/>
                    </a:lnB>
                  </a:tcPr>
                </a:tc>
                <a:extLst>
                  <a:ext uri="{0D108BD9-81ED-4DB2-BD59-A6C34878D82A}">
                    <a16:rowId xmlns:a16="http://schemas.microsoft.com/office/drawing/2014/main" val="10004"/>
                  </a:ext>
                </a:extLst>
              </a:tr>
              <a:tr h="752265">
                <a:tc>
                  <a:txBody>
                    <a:bodyPr/>
                    <a:lstStyle/>
                    <a:p>
                      <a:pPr algn="just">
                        <a:spcBef>
                          <a:spcPts val="200"/>
                        </a:spcBef>
                        <a:spcAft>
                          <a:spcPts val="0"/>
                        </a:spcAft>
                      </a:pPr>
                      <a:r>
                        <a:rPr lang="es-ES" sz="2400" b="1" kern="0" dirty="0">
                          <a:solidFill>
                            <a:srgbClr val="4A66AC"/>
                          </a:solidFill>
                          <a:effectLst/>
                          <a:latin typeface="Arial" pitchFamily="34" charset="0"/>
                          <a:ea typeface="Cambria" panose="02040503050406030204" pitchFamily="18" charset="0"/>
                          <a:cs typeface="Arial" pitchFamily="34" charset="0"/>
                        </a:rPr>
                        <a:t> </a:t>
                      </a:r>
                      <a:endParaRPr lang="es-ES" sz="2400" kern="1000" dirty="0">
                        <a:solidFill>
                          <a:srgbClr val="595959"/>
                        </a:solidFill>
                        <a:effectLst/>
                        <a:latin typeface="Arial" pitchFamily="34" charset="0"/>
                        <a:ea typeface="Calibri" panose="020F0502020204030204" pitchFamily="34" charset="0"/>
                        <a:cs typeface="Arial" pitchFamily="34" charset="0"/>
                      </a:endParaRPr>
                    </a:p>
                    <a:p>
                      <a:pPr algn="just">
                        <a:spcBef>
                          <a:spcPts val="200"/>
                        </a:spcBef>
                        <a:spcAft>
                          <a:spcPts val="0"/>
                        </a:spcAft>
                      </a:pPr>
                      <a:r>
                        <a:rPr lang="es-ES" sz="2400" b="1" kern="0" dirty="0">
                          <a:solidFill>
                            <a:srgbClr val="4A66AC"/>
                          </a:solidFill>
                          <a:effectLst/>
                          <a:latin typeface="Arial" pitchFamily="34" charset="0"/>
                          <a:ea typeface="Cambria" panose="02040503050406030204" pitchFamily="18" charset="0"/>
                          <a:cs typeface="Arial" pitchFamily="34" charset="0"/>
                        </a:rPr>
                        <a:t>3 Encuestas</a:t>
                      </a:r>
                      <a:endParaRPr lang="es-ES" sz="2400" kern="1000" dirty="0">
                        <a:solidFill>
                          <a:srgbClr val="595959"/>
                        </a:solidFill>
                        <a:effectLst/>
                        <a:latin typeface="Arial" pitchFamily="34" charset="0"/>
                        <a:ea typeface="Calibri" panose="020F0502020204030204" pitchFamily="34" charset="0"/>
                        <a:cs typeface="Arial" pitchFamily="34" charset="0"/>
                      </a:endParaRPr>
                    </a:p>
                    <a:p>
                      <a:pPr algn="just">
                        <a:spcBef>
                          <a:spcPts val="200"/>
                        </a:spcBef>
                        <a:spcAft>
                          <a:spcPts val="0"/>
                        </a:spcAft>
                      </a:pPr>
                      <a:r>
                        <a:rPr lang="es-ES" sz="2400" kern="0" dirty="0">
                          <a:solidFill>
                            <a:srgbClr val="4A66AC"/>
                          </a:solidFill>
                          <a:effectLst/>
                          <a:latin typeface="Arial" pitchFamily="34" charset="0"/>
                          <a:ea typeface="Cambria" panose="02040503050406030204" pitchFamily="18" charset="0"/>
                          <a:cs typeface="Arial" pitchFamily="34" charset="0"/>
                        </a:rPr>
                        <a:t> </a:t>
                      </a:r>
                      <a:endParaRPr lang="es-ES" sz="2400" kern="1000" dirty="0">
                        <a:solidFill>
                          <a:srgbClr val="595959"/>
                        </a:solidFill>
                        <a:effectLst/>
                        <a:latin typeface="Arial" pitchFamily="34" charset="0"/>
                        <a:ea typeface="Calibri" panose="020F0502020204030204" pitchFamily="34" charset="0"/>
                        <a:cs typeface="Arial" pitchFamily="34" charset="0"/>
                      </a:endParaRPr>
                    </a:p>
                  </a:txBody>
                  <a:tcPr marL="61249" marR="61249" marT="0" marB="0">
                    <a:lnL w="12700" cap="flat" cmpd="sng" algn="ctr">
                      <a:solidFill>
                        <a:srgbClr val="748AC3"/>
                      </a:solidFill>
                      <a:prstDash val="solid"/>
                      <a:round/>
                      <a:headEnd type="none" w="med" len="med"/>
                      <a:tailEnd type="none" w="med" len="med"/>
                    </a:lnL>
                    <a:lnR>
                      <a:noFill/>
                    </a:lnR>
                    <a:lnT w="12700" cap="flat" cmpd="sng" algn="ctr">
                      <a:solidFill>
                        <a:srgbClr val="748AC3"/>
                      </a:solidFill>
                      <a:prstDash val="solid"/>
                      <a:round/>
                      <a:headEnd type="none" w="med" len="med"/>
                      <a:tailEnd type="none" w="med" len="med"/>
                    </a:lnT>
                    <a:lnB w="12700" cap="flat" cmpd="sng" algn="ctr">
                      <a:solidFill>
                        <a:srgbClr val="748AC3"/>
                      </a:solidFill>
                      <a:prstDash val="solid"/>
                      <a:round/>
                      <a:headEnd type="none" w="med" len="med"/>
                      <a:tailEnd type="none" w="med" len="med"/>
                    </a:lnB>
                    <a:solidFill>
                      <a:srgbClr val="D1D8EB"/>
                    </a:solidFill>
                  </a:tcPr>
                </a:tc>
                <a:tc>
                  <a:txBody>
                    <a:bodyPr/>
                    <a:lstStyle/>
                    <a:p>
                      <a:pPr algn="l">
                        <a:spcBef>
                          <a:spcPts val="200"/>
                        </a:spcBef>
                        <a:spcAft>
                          <a:spcPts val="0"/>
                        </a:spcAft>
                      </a:pPr>
                      <a:r>
                        <a:rPr lang="es-ES" sz="2400" kern="0" dirty="0">
                          <a:solidFill>
                            <a:srgbClr val="4A66AC"/>
                          </a:solidFill>
                          <a:effectLst/>
                          <a:latin typeface="Arial" pitchFamily="34" charset="0"/>
                          <a:ea typeface="Cambria" panose="02040503050406030204" pitchFamily="18" charset="0"/>
                          <a:cs typeface="Arial" pitchFamily="34" charset="0"/>
                        </a:rPr>
                        <a:t>Gestores de empleo                    33</a:t>
                      </a:r>
                      <a:endParaRPr lang="es-ES" sz="2400" kern="1000" dirty="0">
                        <a:solidFill>
                          <a:srgbClr val="595959"/>
                        </a:solidFill>
                        <a:effectLst/>
                        <a:latin typeface="Arial" pitchFamily="34" charset="0"/>
                        <a:ea typeface="Calibri" panose="020F0502020204030204" pitchFamily="34" charset="0"/>
                        <a:cs typeface="Arial" pitchFamily="34" charset="0"/>
                      </a:endParaRPr>
                    </a:p>
                    <a:p>
                      <a:pPr algn="l">
                        <a:spcBef>
                          <a:spcPts val="200"/>
                        </a:spcBef>
                        <a:spcAft>
                          <a:spcPts val="0"/>
                        </a:spcAft>
                      </a:pPr>
                      <a:r>
                        <a:rPr lang="es-ES" sz="2400" kern="0" dirty="0">
                          <a:solidFill>
                            <a:srgbClr val="4A66AC"/>
                          </a:solidFill>
                          <a:effectLst/>
                          <a:latin typeface="Arial" pitchFamily="34" charset="0"/>
                          <a:ea typeface="Cambria" panose="02040503050406030204" pitchFamily="18" charset="0"/>
                          <a:cs typeface="Arial" pitchFamily="34" charset="0"/>
                        </a:rPr>
                        <a:t>Centros de formación                  30</a:t>
                      </a:r>
                      <a:endParaRPr lang="es-ES" sz="2400" kern="1000" dirty="0">
                        <a:solidFill>
                          <a:srgbClr val="595959"/>
                        </a:solidFill>
                        <a:effectLst/>
                        <a:latin typeface="Arial" pitchFamily="34" charset="0"/>
                        <a:ea typeface="Calibri" panose="020F0502020204030204" pitchFamily="34" charset="0"/>
                        <a:cs typeface="Arial" pitchFamily="34" charset="0"/>
                      </a:endParaRPr>
                    </a:p>
                    <a:p>
                      <a:pPr algn="l">
                        <a:spcBef>
                          <a:spcPts val="200"/>
                        </a:spcBef>
                        <a:spcAft>
                          <a:spcPts val="0"/>
                        </a:spcAft>
                      </a:pPr>
                      <a:r>
                        <a:rPr lang="es-ES" sz="2400" kern="0" dirty="0">
                          <a:solidFill>
                            <a:srgbClr val="4A66AC"/>
                          </a:solidFill>
                          <a:effectLst/>
                          <a:latin typeface="Arial" pitchFamily="34" charset="0"/>
                          <a:ea typeface="Cambria" panose="02040503050406030204" pitchFamily="18" charset="0"/>
                          <a:cs typeface="Arial" pitchFamily="34" charset="0"/>
                        </a:rPr>
                        <a:t>Beneficiarios                              950</a:t>
                      </a:r>
                      <a:endParaRPr lang="es-ES" sz="2400" kern="1000" dirty="0">
                        <a:solidFill>
                          <a:srgbClr val="595959"/>
                        </a:solidFill>
                        <a:effectLst/>
                        <a:latin typeface="Arial" pitchFamily="34" charset="0"/>
                        <a:ea typeface="Calibri" panose="020F0502020204030204" pitchFamily="34" charset="0"/>
                        <a:cs typeface="Arial" pitchFamily="34" charset="0"/>
                      </a:endParaRPr>
                    </a:p>
                  </a:txBody>
                  <a:tcPr marL="61249" marR="61249" marT="0" marB="0">
                    <a:lnL>
                      <a:noFill/>
                    </a:lnL>
                    <a:lnR w="12700" cap="flat" cmpd="sng" algn="ctr">
                      <a:solidFill>
                        <a:srgbClr val="748AC3"/>
                      </a:solidFill>
                      <a:prstDash val="solid"/>
                      <a:round/>
                      <a:headEnd type="none" w="med" len="med"/>
                      <a:tailEnd type="none" w="med" len="med"/>
                    </a:lnR>
                    <a:lnT w="12700" cap="flat" cmpd="sng" algn="ctr">
                      <a:solidFill>
                        <a:srgbClr val="748AC3"/>
                      </a:solidFill>
                      <a:prstDash val="solid"/>
                      <a:round/>
                      <a:headEnd type="none" w="med" len="med"/>
                      <a:tailEnd type="none" w="med" len="med"/>
                    </a:lnT>
                    <a:lnB w="12700" cap="flat" cmpd="sng" algn="ctr">
                      <a:solidFill>
                        <a:srgbClr val="748AC3"/>
                      </a:solidFill>
                      <a:prstDash val="solid"/>
                      <a:round/>
                      <a:headEnd type="none" w="med" len="med"/>
                      <a:tailEnd type="none" w="med" len="med"/>
                    </a:lnB>
                    <a:solidFill>
                      <a:srgbClr val="D1D8EB"/>
                    </a:solidFill>
                  </a:tcPr>
                </a:tc>
                <a:extLst>
                  <a:ext uri="{0D108BD9-81ED-4DB2-BD59-A6C34878D82A}">
                    <a16:rowId xmlns:a16="http://schemas.microsoft.com/office/drawing/2014/main" val="10005"/>
                  </a:ext>
                </a:extLst>
              </a:tr>
            </a:tbl>
          </a:graphicData>
        </a:graphic>
      </p:graphicFrame>
      <p:sp>
        <p:nvSpPr>
          <p:cNvPr id="2" name="Título 1"/>
          <p:cNvSpPr>
            <a:spLocks noGrp="1"/>
          </p:cNvSpPr>
          <p:nvPr>
            <p:ph type="title"/>
          </p:nvPr>
        </p:nvSpPr>
        <p:spPr>
          <a:xfrm>
            <a:off x="1112270" y="-134912"/>
            <a:ext cx="9875520" cy="840448"/>
          </a:xfrm>
        </p:spPr>
        <p:txBody>
          <a:bodyPr>
            <a:normAutofit fontScale="90000"/>
          </a:bodyPr>
          <a:lstStyle/>
          <a:p>
            <a:pPr algn="ctr"/>
            <a:r>
              <a:rPr lang="es-ES" dirty="0"/>
              <a:t/>
            </a:r>
            <a:br>
              <a:rPr lang="es-ES" dirty="0"/>
            </a:br>
            <a:r>
              <a:rPr lang="es-ES" sz="4000" b="0" dirty="0">
                <a:latin typeface="Arial" pitchFamily="34" charset="0"/>
                <a:cs typeface="Arial" pitchFamily="34" charset="0"/>
              </a:rPr>
              <a:t> Técnicas  de recolección de datos </a:t>
            </a:r>
            <a:r>
              <a:rPr lang="es-ES" dirty="0"/>
              <a:t/>
            </a:r>
            <a:br>
              <a:rPr lang="es-ES" dirty="0"/>
            </a:br>
            <a:endParaRPr lang="es-ES" sz="4400" b="0" dirty="0">
              <a:latin typeface="Arial" pitchFamily="34" charset="0"/>
              <a:cs typeface="Arial" pitchFamily="34" charset="0"/>
            </a:endParaRPr>
          </a:p>
        </p:txBody>
      </p:sp>
    </p:spTree>
    <p:extLst>
      <p:ext uri="{BB962C8B-B14F-4D97-AF65-F5344CB8AC3E}">
        <p14:creationId xmlns:p14="http://schemas.microsoft.com/office/powerpoint/2010/main" val="492008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787400" y="2464859"/>
            <a:ext cx="10515600" cy="1325563"/>
          </a:xfrm>
        </p:spPr>
        <p:txBody>
          <a:bodyPr/>
          <a:lstStyle/>
          <a:p>
            <a:pPr algn="ctr"/>
            <a:r>
              <a:rPr lang="es-ES" b="1" dirty="0">
                <a:latin typeface="Arial" pitchFamily="34" charset="0"/>
                <a:cs typeface="Arial" pitchFamily="34" charset="0"/>
              </a:rPr>
              <a:t>Conclusiones sobre diseño</a:t>
            </a:r>
          </a:p>
        </p:txBody>
      </p:sp>
    </p:spTree>
    <p:extLst>
      <p:ext uri="{BB962C8B-B14F-4D97-AF65-F5344CB8AC3E}">
        <p14:creationId xmlns:p14="http://schemas.microsoft.com/office/powerpoint/2010/main" val="4234504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1459</TotalTime>
  <Words>2254</Words>
  <Application>Microsoft Office PowerPoint</Application>
  <PresentationFormat>Panorámica</PresentationFormat>
  <Paragraphs>234</Paragraphs>
  <Slides>32</Slides>
  <Notes>1</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32</vt:i4>
      </vt:variant>
    </vt:vector>
  </HeadingPairs>
  <TitlesOfParts>
    <vt:vector size="43" baseType="lpstr">
      <vt:lpstr>Arial</vt:lpstr>
      <vt:lpstr>Arial Narrow</vt:lpstr>
      <vt:lpstr>Calibri</vt:lpstr>
      <vt:lpstr>Cambria</vt:lpstr>
      <vt:lpstr>Lucida Sans Unicode</vt:lpstr>
      <vt:lpstr>Times New Roman</vt:lpstr>
      <vt:lpstr>Verdana</vt:lpstr>
      <vt:lpstr>Wingdings</vt:lpstr>
      <vt:lpstr>Wingdings 2</vt:lpstr>
      <vt:lpstr>Wingdings 3</vt:lpstr>
      <vt:lpstr>Concurrencia</vt:lpstr>
      <vt:lpstr>Evaluación Programa Empléate  Modalidad Aprender Haciendo</vt:lpstr>
      <vt:lpstr>Contexto de la Evaluación</vt:lpstr>
      <vt:lpstr>Presentación de PowerPoint</vt:lpstr>
      <vt:lpstr>Características de la Evaluación</vt:lpstr>
      <vt:lpstr>Objetivos de la evaluación</vt:lpstr>
      <vt:lpstr>Objetivos de la evaluación (2)</vt:lpstr>
      <vt:lpstr>Objetivos de la evaluación (2)</vt:lpstr>
      <vt:lpstr>  Técnicas  de recolección de datos  </vt:lpstr>
      <vt:lpstr>Conclusiones sobre diseño</vt:lpstr>
      <vt:lpstr>Presentación de PowerPoint</vt:lpstr>
      <vt:lpstr>Conclusiones sobre Procesos</vt:lpstr>
      <vt:lpstr>Presentación de PowerPoint</vt:lpstr>
      <vt:lpstr>Presentación de PowerPoint</vt:lpstr>
      <vt:lpstr>Habilitación de ventanilla</vt:lpstr>
      <vt:lpstr>Identificación de cursos y centros de formación</vt:lpstr>
      <vt:lpstr>Captación y selección de beneficiarios </vt:lpstr>
      <vt:lpstr>Presentación de PowerPoint</vt:lpstr>
      <vt:lpstr> Acompañamiento y apoyo a la inserción</vt:lpstr>
      <vt:lpstr> Monitoreo y seguimiento </vt:lpstr>
      <vt:lpstr>Conclusiones sobre Resultados</vt:lpstr>
      <vt:lpstr>El perfil de los jóvenes (sexo, edad y nivel educativo) desde que ingresan hasta que concluyen la capacitación es similar. </vt:lpstr>
      <vt:lpstr>El programa cumple en forma parcial con el propósito de mejorar la empleabilidad de los jóvenes</vt:lpstr>
      <vt:lpstr>El Programa ha tenido un efecto motivador que disminuye  al no conseguir empleo</vt:lpstr>
      <vt:lpstr>Los actores que participan en el Programa tienen una percepción positiva de él, pero su valoración cambia con el tiempo o al consultar aspectos específicos.  </vt:lpstr>
      <vt:lpstr>Recomendaciones</vt:lpstr>
      <vt:lpstr>Redefinir el diseño de Empléate, de manera que se fortalezcan aspectos  clave para el éxito del programa </vt:lpstr>
      <vt:lpstr>Ajustar los procesos del Programa y Homogeneizar sus criterios de funcionamiento para mejorar sus resultados  </vt:lpstr>
      <vt:lpstr>Presentación de PowerPoint</vt:lpstr>
      <vt:lpstr>Presentación de PowerPoint</vt:lpstr>
      <vt:lpstr>Presentación de PowerPoint</vt:lpstr>
      <vt:lpstr>Ajustar y Optimizar los Recursos de Empléate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Limitaciones</dc:title>
  <dc:creator>Ericka Vanessa Valerio Mena</dc:creator>
  <cp:lastModifiedBy>Maribel Vallejos Vásquez</cp:lastModifiedBy>
  <cp:revision>323</cp:revision>
  <dcterms:created xsi:type="dcterms:W3CDTF">2016-06-10T14:39:17Z</dcterms:created>
  <dcterms:modified xsi:type="dcterms:W3CDTF">2021-01-25T23:32:54Z</dcterms:modified>
</cp:coreProperties>
</file>